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3"/>
  </p:notesMasterIdLst>
  <p:handoutMasterIdLst>
    <p:handoutMasterId r:id="rId84"/>
  </p:handoutMasterIdLst>
  <p:sldIdLst>
    <p:sldId id="256" r:id="rId2"/>
    <p:sldId id="378" r:id="rId3"/>
    <p:sldId id="379" r:id="rId4"/>
    <p:sldId id="380" r:id="rId5"/>
    <p:sldId id="381" r:id="rId6"/>
    <p:sldId id="382" r:id="rId7"/>
    <p:sldId id="383" r:id="rId8"/>
    <p:sldId id="384" r:id="rId9"/>
    <p:sldId id="385" r:id="rId10"/>
    <p:sldId id="386" r:id="rId11"/>
    <p:sldId id="387" r:id="rId12"/>
    <p:sldId id="388" r:id="rId13"/>
    <p:sldId id="389" r:id="rId14"/>
    <p:sldId id="390" r:id="rId15"/>
    <p:sldId id="391" r:id="rId16"/>
    <p:sldId id="392" r:id="rId17"/>
    <p:sldId id="393" r:id="rId18"/>
    <p:sldId id="394" r:id="rId19"/>
    <p:sldId id="395" r:id="rId20"/>
    <p:sldId id="396" r:id="rId21"/>
    <p:sldId id="397" r:id="rId22"/>
    <p:sldId id="398" r:id="rId23"/>
    <p:sldId id="399" r:id="rId24"/>
    <p:sldId id="400" r:id="rId25"/>
    <p:sldId id="401" r:id="rId26"/>
    <p:sldId id="402" r:id="rId27"/>
    <p:sldId id="403" r:id="rId28"/>
    <p:sldId id="404" r:id="rId29"/>
    <p:sldId id="405" r:id="rId30"/>
    <p:sldId id="406" r:id="rId31"/>
    <p:sldId id="407" r:id="rId32"/>
    <p:sldId id="408" r:id="rId33"/>
    <p:sldId id="409" r:id="rId34"/>
    <p:sldId id="410" r:id="rId35"/>
    <p:sldId id="411" r:id="rId36"/>
    <p:sldId id="412" r:id="rId37"/>
    <p:sldId id="413" r:id="rId38"/>
    <p:sldId id="414" r:id="rId39"/>
    <p:sldId id="415" r:id="rId40"/>
    <p:sldId id="416" r:id="rId41"/>
    <p:sldId id="417" r:id="rId42"/>
    <p:sldId id="418" r:id="rId43"/>
    <p:sldId id="419" r:id="rId44"/>
    <p:sldId id="420" r:id="rId45"/>
    <p:sldId id="421" r:id="rId46"/>
    <p:sldId id="422" r:id="rId47"/>
    <p:sldId id="423" r:id="rId48"/>
    <p:sldId id="424" r:id="rId49"/>
    <p:sldId id="425" r:id="rId50"/>
    <p:sldId id="426" r:id="rId51"/>
    <p:sldId id="427" r:id="rId52"/>
    <p:sldId id="428" r:id="rId53"/>
    <p:sldId id="429" r:id="rId54"/>
    <p:sldId id="430" r:id="rId55"/>
    <p:sldId id="431" r:id="rId56"/>
    <p:sldId id="432" r:id="rId57"/>
    <p:sldId id="433" r:id="rId58"/>
    <p:sldId id="434" r:id="rId59"/>
    <p:sldId id="435" r:id="rId60"/>
    <p:sldId id="436" r:id="rId61"/>
    <p:sldId id="437" r:id="rId62"/>
    <p:sldId id="438" r:id="rId63"/>
    <p:sldId id="439" r:id="rId64"/>
    <p:sldId id="440" r:id="rId65"/>
    <p:sldId id="441" r:id="rId66"/>
    <p:sldId id="442" r:id="rId67"/>
    <p:sldId id="443" r:id="rId68"/>
    <p:sldId id="444" r:id="rId69"/>
    <p:sldId id="445" r:id="rId70"/>
    <p:sldId id="446" r:id="rId71"/>
    <p:sldId id="447" r:id="rId72"/>
    <p:sldId id="448" r:id="rId73"/>
    <p:sldId id="449" r:id="rId74"/>
    <p:sldId id="450" r:id="rId75"/>
    <p:sldId id="451" r:id="rId76"/>
    <p:sldId id="452" r:id="rId77"/>
    <p:sldId id="453" r:id="rId78"/>
    <p:sldId id="454" r:id="rId79"/>
    <p:sldId id="457" r:id="rId80"/>
    <p:sldId id="459" r:id="rId81"/>
    <p:sldId id="460" r:id="rId8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505" autoAdjust="0"/>
  </p:normalViewPr>
  <p:slideViewPr>
    <p:cSldViewPr>
      <p:cViewPr varScale="1">
        <p:scale>
          <a:sx n="109" d="100"/>
          <a:sy n="109" d="100"/>
        </p:scale>
        <p:origin x="168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handoutMaster" Target="handoutMasters/handoutMaster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fld id="{4E2D2A46-31D4-42C3-9BFC-2819592256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7505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fld id="{CA84FE9B-D5D4-4B76-87EA-A08EA8B20C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272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44B3A36-662B-4E53-B902-E6976A1277D8}" type="slidenum">
              <a:rPr lang="en-US" sz="1200"/>
              <a:pPr eaLnBrk="1" hangingPunct="1"/>
              <a:t>1</a:t>
            </a:fld>
            <a:endParaRPr lang="en-US" sz="120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38608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04961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56792"/>
            <a:ext cx="8229600" cy="43529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3305F-35F4-4D38-853F-6972B7651A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919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A1C06C-5FA2-4438-B070-4F16D45DBA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6856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352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773238"/>
            <a:ext cx="4038600" cy="4352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1126EB-EE0E-42D5-B733-470A1ED987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2949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352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9EEDA-9492-4994-BB18-1005CD6866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46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B5F7D-D5B1-4D98-B310-16D211F236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900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56792"/>
            <a:ext cx="4038600" cy="4352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6792"/>
            <a:ext cx="4038600" cy="4352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517826-A1A8-4B20-83BB-6B4226365D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1805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277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52538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1277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52538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46D48-0F63-43E9-B47C-935DCDFAA1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851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E760F4-0BB2-41F5-A823-5656424847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3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6D60C8-7BA5-467F-BCD3-E871B6D034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963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813F8-B5E0-463F-B52D-A76CAE1804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046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C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77A5B0-4E40-4836-BF8A-4DD3519947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668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73238"/>
            <a:ext cx="8229600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smtClean="0"/>
            </a:lvl1pPr>
          </a:lstStyle>
          <a:p>
            <a:pPr>
              <a:defRPr/>
            </a:pPr>
            <a:fld id="{7F3150A8-B334-48D8-BDDC-A2E01CBB87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wmf"/><Relationship Id="rId2" Type="http://schemas.openxmlformats.org/officeDocument/2006/relationships/image" Target="../media/image52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wmf"/><Relationship Id="rId9" Type="http://schemas.openxmlformats.org/officeDocument/2006/relationships/image" Target="../media/image59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wmf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4183063"/>
            <a:ext cx="4937125" cy="1333500"/>
          </a:xfrm>
          <a:noFill/>
        </p:spPr>
        <p:txBody>
          <a:bodyPr/>
          <a:lstStyle/>
          <a:p>
            <a:pPr eaLnBrk="1" hangingPunct="1"/>
            <a:r>
              <a:rPr lang="en-US" sz="3000" b="1" dirty="0" smtClean="0">
                <a:solidFill>
                  <a:srgbClr val="00408C"/>
                </a:solidFill>
                <a:ea typeface="ヒラギノ角ゴ Pro W3" pitchFamily="1" charset="-128"/>
              </a:rPr>
              <a:t>State of the Art </a:t>
            </a:r>
            <a:r>
              <a:rPr lang="en-US" sz="3000" b="1" dirty="0">
                <a:solidFill>
                  <a:srgbClr val="00408C"/>
                </a:solidFill>
                <a:ea typeface="ヒラギノ角ゴ Pro W3" pitchFamily="1" charset="-128"/>
              </a:rPr>
              <a:t>S</a:t>
            </a:r>
            <a:r>
              <a:rPr lang="en-US" sz="3000" b="1" dirty="0" smtClean="0">
                <a:solidFill>
                  <a:srgbClr val="00408C"/>
                </a:solidFill>
                <a:ea typeface="ヒラギノ角ゴ Pro W3" pitchFamily="1" charset="-128"/>
              </a:rPr>
              <a:t>earch</a:t>
            </a:r>
          </a:p>
          <a:p>
            <a:pPr eaLnBrk="1" hangingPunct="1"/>
            <a:r>
              <a:rPr lang="en-US" sz="2600" dirty="0" smtClean="0">
                <a:solidFill>
                  <a:srgbClr val="00408C"/>
                </a:solidFill>
                <a:ea typeface="ヒラギノ角ゴ Pro W3" pitchFamily="1" charset="-128"/>
              </a:rPr>
              <a:t>Example and considerations</a:t>
            </a: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6249988" y="5085184"/>
            <a:ext cx="2147887" cy="431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40000"/>
              </a:lnSpc>
            </a:pPr>
            <a:r>
              <a:rPr lang="en-US" sz="1300" dirty="0" smtClean="0">
                <a:solidFill>
                  <a:srgbClr val="3399FF"/>
                </a:solidFill>
                <a:latin typeface="Arial Black" pitchFamily="-107" charset="0"/>
                <a:ea typeface="ヒラギノ角ゴ Pro W3" pitchFamily="-107" charset="-128"/>
              </a:rPr>
              <a:t>Tashkent</a:t>
            </a:r>
            <a:endParaRPr lang="en-US" sz="1300" dirty="0">
              <a:solidFill>
                <a:srgbClr val="3399FF"/>
              </a:solidFill>
              <a:latin typeface="Arial Black" pitchFamily="-107" charset="0"/>
              <a:ea typeface="ヒラギノ角ゴ Pro W3" pitchFamily="-107" charset="-128"/>
            </a:endParaRPr>
          </a:p>
          <a:p>
            <a:pPr>
              <a:lnSpc>
                <a:spcPct val="40000"/>
              </a:lnSpc>
            </a:pPr>
            <a:r>
              <a:rPr lang="en-US" sz="1300" dirty="0" smtClean="0">
                <a:solidFill>
                  <a:srgbClr val="3399FF"/>
                </a:solidFill>
                <a:latin typeface="Arial Black" pitchFamily="-107" charset="0"/>
                <a:ea typeface="ヒラギノ角ゴ Pro W3" pitchFamily="-107" charset="-128"/>
              </a:rPr>
              <a:t>March 27, 2019</a:t>
            </a:r>
            <a:endParaRPr lang="en-US" sz="1300" dirty="0">
              <a:solidFill>
                <a:srgbClr val="3399FF"/>
              </a:solidFill>
              <a:latin typeface="Arial Black" pitchFamily="-107" charset="0"/>
              <a:ea typeface="ヒラギノ角ゴ Pro W3" pitchFamily="-107" charset="-128"/>
            </a:endParaRPr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914400" y="3810000"/>
            <a:ext cx="381000" cy="381000"/>
          </a:xfrm>
          <a:prstGeom prst="rect">
            <a:avLst/>
          </a:prstGeom>
          <a:solidFill>
            <a:srgbClr val="3399FF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CH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1230313" y="5805488"/>
            <a:ext cx="6934200" cy="71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1800" dirty="0" smtClean="0">
                <a:solidFill>
                  <a:srgbClr val="00408C"/>
                </a:solidFill>
                <a:ea typeface="ヒラギノ角ゴ Pro W3" pitchFamily="1" charset="-128"/>
              </a:rPr>
              <a:t>Mussadiq Hussain</a:t>
            </a:r>
            <a:endParaRPr lang="en-US" sz="1800" dirty="0">
              <a:solidFill>
                <a:srgbClr val="00408C"/>
              </a:solidFill>
              <a:ea typeface="ヒラギノ角ゴ Pro W3" pitchFamily="1" charset="-128"/>
            </a:endParaRPr>
          </a:p>
          <a:p>
            <a:pPr>
              <a:spcBef>
                <a:spcPct val="20000"/>
              </a:spcBef>
            </a:pPr>
            <a:r>
              <a:rPr lang="en-US" sz="1800" dirty="0" smtClean="0">
                <a:solidFill>
                  <a:srgbClr val="00408C"/>
                </a:solidFill>
                <a:ea typeface="ヒラギノ角ゴ Pro W3" pitchFamily="1" charset="-128"/>
              </a:rPr>
              <a:t>Program Officer, Access to Information and Knowledge Division</a:t>
            </a:r>
            <a:endParaRPr lang="en-US" sz="1800" dirty="0">
              <a:solidFill>
                <a:srgbClr val="00408C"/>
              </a:solidFill>
              <a:ea typeface="ヒラギノ角ゴ Pro W3" pitchFamily="1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latin typeface="+mj-lt"/>
                <a:ea typeface="+mj-ea"/>
                <a:cs typeface="+mj-cs"/>
              </a:rPr>
              <a:t>Features: Coverage</a:t>
            </a:r>
            <a:endParaRPr 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56792"/>
            <a:ext cx="8229600" cy="4352925"/>
          </a:xfrm>
        </p:spPr>
        <p:txBody>
          <a:bodyPr/>
          <a:lstStyle/>
          <a:p>
            <a:pPr marL="609600" indent="-609600">
              <a:defRPr/>
            </a:pPr>
            <a:r>
              <a:rPr lang="en-US" dirty="0">
                <a:latin typeface="+mn-lt"/>
                <a:ea typeface="+mn-ea"/>
                <a:cs typeface="+mn-cs"/>
              </a:rPr>
              <a:t>Patent collections</a:t>
            </a:r>
            <a:br>
              <a:rPr lang="en-US" dirty="0">
                <a:latin typeface="+mn-lt"/>
                <a:ea typeface="+mn-ea"/>
                <a:cs typeface="+mn-cs"/>
              </a:rPr>
            </a:br>
            <a:r>
              <a:rPr lang="en-US" sz="1800" dirty="0">
                <a:solidFill>
                  <a:schemeClr val="bg2"/>
                </a:solidFill>
                <a:latin typeface="+mn-lt"/>
                <a:ea typeface="+mn-ea"/>
                <a:cs typeface="+mn-cs"/>
              </a:rPr>
              <a:t>Which countries or regions?</a:t>
            </a:r>
          </a:p>
          <a:p>
            <a:pPr marL="609600" indent="-609600">
              <a:defRPr/>
            </a:pPr>
            <a:r>
              <a:rPr lang="en-US" dirty="0">
                <a:latin typeface="+mn-lt"/>
                <a:ea typeface="+mn-ea"/>
                <a:cs typeface="+mn-cs"/>
              </a:rPr>
              <a:t>Document types</a:t>
            </a:r>
            <a:br>
              <a:rPr lang="en-US" dirty="0">
                <a:latin typeface="+mn-lt"/>
                <a:ea typeface="+mn-ea"/>
                <a:cs typeface="+mn-cs"/>
              </a:rPr>
            </a:br>
            <a:r>
              <a:rPr lang="en-US" sz="1800" dirty="0">
                <a:solidFill>
                  <a:schemeClr val="bg2"/>
                </a:solidFill>
                <a:latin typeface="+mn-lt"/>
                <a:ea typeface="+mn-ea"/>
                <a:cs typeface="+mn-cs"/>
              </a:rPr>
              <a:t>Patent applications? Granted patents? More?</a:t>
            </a:r>
          </a:p>
          <a:p>
            <a:pPr marL="609600" indent="-609600">
              <a:defRPr/>
            </a:pPr>
            <a:r>
              <a:rPr lang="en-US" dirty="0">
                <a:latin typeface="+mn-lt"/>
                <a:ea typeface="+mn-ea"/>
                <a:cs typeface="+mn-cs"/>
              </a:rPr>
              <a:t>Document elements</a:t>
            </a:r>
            <a:br>
              <a:rPr lang="en-US" dirty="0">
                <a:latin typeface="+mn-lt"/>
                <a:ea typeface="+mn-ea"/>
                <a:cs typeface="+mn-cs"/>
              </a:rPr>
            </a:br>
            <a:r>
              <a:rPr lang="en-US" sz="1800" dirty="0">
                <a:solidFill>
                  <a:schemeClr val="bg2"/>
                </a:solidFill>
                <a:latin typeface="+mn-lt"/>
                <a:ea typeface="+mn-ea"/>
                <a:cs typeface="+mn-cs"/>
              </a:rPr>
              <a:t>Bibliographic data? Descriptions? Claims?</a:t>
            </a:r>
          </a:p>
          <a:p>
            <a:pPr marL="609600" indent="-609600">
              <a:defRPr/>
            </a:pPr>
            <a:r>
              <a:rPr lang="en-US" dirty="0">
                <a:latin typeface="+mn-lt"/>
                <a:ea typeface="+mn-ea"/>
                <a:cs typeface="+mn-cs"/>
              </a:rPr>
              <a:t>Time period</a:t>
            </a:r>
          </a:p>
          <a:p>
            <a:pPr marL="609600" indent="-609600">
              <a:defRPr/>
            </a:pPr>
            <a:r>
              <a:rPr lang="en-US" dirty="0">
                <a:latin typeface="+mn-lt"/>
                <a:ea typeface="+mn-ea"/>
                <a:cs typeface="+mn-cs"/>
              </a:rPr>
              <a:t>Languages</a:t>
            </a:r>
          </a:p>
          <a:p>
            <a:pPr marL="609600" indent="-609600">
              <a:buFontTx/>
              <a:buNone/>
              <a:defRPr/>
            </a:pPr>
            <a:r>
              <a:rPr lang="en-US" sz="1800" dirty="0">
                <a:solidFill>
                  <a:schemeClr val="bg2"/>
                </a:solidFill>
                <a:latin typeface="+mn-lt"/>
                <a:ea typeface="+mn-ea"/>
                <a:cs typeface="+mn-cs"/>
              </a:rPr>
              <a:t>	Multiple language versions? Translations?</a:t>
            </a:r>
          </a:p>
        </p:txBody>
      </p:sp>
    </p:spTree>
    <p:extLst>
      <p:ext uri="{BB962C8B-B14F-4D97-AF65-F5344CB8AC3E}">
        <p14:creationId xmlns:p14="http://schemas.microsoft.com/office/powerpoint/2010/main" val="365780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Steps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Discuss the scope with the client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Choose the right tools</a:t>
            </a:r>
          </a:p>
          <a:p>
            <a:pPr eaLnBrk="1" hangingPunct="1"/>
            <a:r>
              <a:rPr lang="en-US" altLang="en-US" b="1" dirty="0" smtClean="0"/>
              <a:t>Identify concepts to be searched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Gather synonyms and/or identify relevant classification symbols 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Structure query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Retrieve and review results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Report to the client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Repeat!</a:t>
            </a:r>
          </a:p>
        </p:txBody>
      </p:sp>
    </p:spTree>
    <p:extLst>
      <p:ext uri="{BB962C8B-B14F-4D97-AF65-F5344CB8AC3E}">
        <p14:creationId xmlns:p14="http://schemas.microsoft.com/office/powerpoint/2010/main" val="3975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Portland cement</a:t>
            </a:r>
          </a:p>
          <a:p>
            <a:endParaRPr lang="en-US" dirty="0" smtClean="0"/>
          </a:p>
          <a:p>
            <a:r>
              <a:rPr lang="en-US" dirty="0" smtClean="0"/>
              <a:t>“A </a:t>
            </a:r>
            <a:r>
              <a:rPr lang="en-US" dirty="0"/>
              <a:t>hydraulic cement manufactured from limestone and clay or sand, commonly used in concrete and resembling Portland stone in </a:t>
            </a:r>
            <a:r>
              <a:rPr lang="en-US" dirty="0" err="1"/>
              <a:t>colour</a:t>
            </a:r>
            <a:r>
              <a:rPr lang="en-US" dirty="0" smtClean="0"/>
              <a:t>.”</a:t>
            </a:r>
            <a:r>
              <a:rPr lang="en-US" dirty="0" smtClean="0">
                <a:solidFill>
                  <a:schemeClr val="bg2"/>
                </a:solidFill>
              </a:rPr>
              <a:t> </a:t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>(Source: Oxford English Dictionary)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48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Steps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Discuss the scope with the client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Choose the right tools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Identify concepts to be searched</a:t>
            </a:r>
          </a:p>
          <a:p>
            <a:pPr eaLnBrk="1" hangingPunct="1"/>
            <a:r>
              <a:rPr lang="en-US" altLang="en-US" b="1" dirty="0" smtClean="0"/>
              <a:t>Gather synonyms and/or identify relevant classification symbols 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Structure query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Retrieve and review results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Report to the client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Repeat!</a:t>
            </a:r>
          </a:p>
        </p:txBody>
      </p:sp>
    </p:spTree>
    <p:extLst>
      <p:ext uri="{BB962C8B-B14F-4D97-AF65-F5344CB8AC3E}">
        <p14:creationId xmlns:p14="http://schemas.microsoft.com/office/powerpoint/2010/main" val="270237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Classification: IPC Official Publication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2478"/>
            <a:ext cx="7488832" cy="4678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585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Classification: IPC Official </a:t>
            </a:r>
            <a:r>
              <a:rPr lang="en-US" dirty="0" smtClean="0"/>
              <a:t>Publication (tools)</a:t>
            </a:r>
            <a:endParaRPr lang="en-US" dirty="0"/>
          </a:p>
        </p:txBody>
      </p:sp>
      <p:pic>
        <p:nvPicPr>
          <p:cNvPr id="205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7338"/>
            <a:ext cx="7416824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95203"/>
            <a:ext cx="1008112" cy="341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859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IPC Search</a:t>
            </a: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7387447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48868"/>
            <a:ext cx="390525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193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IPC Advanced Search 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31" y="1484313"/>
            <a:ext cx="7694564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1050"/>
            <a:ext cx="1463675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454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IPC Advanced Search 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24744"/>
            <a:ext cx="7401435" cy="458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45024"/>
            <a:ext cx="1391373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814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IPC Advanced Search 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17" y="1452339"/>
            <a:ext cx="7730565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97152"/>
            <a:ext cx="920750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474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3"/>
            <a:ext cx="8229600" cy="3024336"/>
          </a:xfrm>
        </p:spPr>
        <p:txBody>
          <a:bodyPr/>
          <a:lstStyle/>
          <a:p>
            <a:r>
              <a:rPr lang="en-US" dirty="0" smtClean="0"/>
              <a:t>Which steps are involved?</a:t>
            </a:r>
            <a:endParaRPr lang="en-US" dirty="0"/>
          </a:p>
          <a:p>
            <a:r>
              <a:rPr lang="en-US" dirty="0" smtClean="0"/>
              <a:t>Which challenges might I face (and how can I </a:t>
            </a:r>
            <a:br>
              <a:rPr lang="en-US" dirty="0" smtClean="0"/>
            </a:br>
            <a:r>
              <a:rPr lang="en-US" dirty="0" smtClean="0"/>
              <a:t>address them)?</a:t>
            </a:r>
          </a:p>
          <a:p>
            <a:r>
              <a:rPr lang="en-US" dirty="0" smtClean="0"/>
              <a:t>How can I use state of the art searches?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98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IPC Advanced Search 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90334"/>
            <a:ext cx="7660729" cy="44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2492896"/>
            <a:ext cx="576064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963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IPC </a:t>
            </a:r>
            <a:r>
              <a:rPr lang="en-US" dirty="0" smtClean="0"/>
              <a:t>Search Results (Catchword Terms)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7"/>
            <a:ext cx="7056783" cy="4462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373216"/>
            <a:ext cx="108012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6542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IPC Search Results (Catchword </a:t>
            </a:r>
            <a:r>
              <a:rPr lang="en-US" dirty="0" smtClean="0"/>
              <a:t>Index)</a:t>
            </a:r>
            <a:endParaRPr lang="en-US" dirty="0"/>
          </a:p>
        </p:txBody>
      </p:sp>
      <p:pic>
        <p:nvPicPr>
          <p:cNvPr id="922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1412776"/>
            <a:ext cx="6786944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653136"/>
            <a:ext cx="216024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49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IPC Scheme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65461"/>
            <a:ext cx="8229600" cy="4023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4425677"/>
            <a:ext cx="2952329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04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IPC Search Results </a:t>
            </a:r>
            <a:r>
              <a:rPr lang="en-US" dirty="0" smtClean="0"/>
              <a:t>(Definition Terms)</a:t>
            </a:r>
            <a:endParaRPr 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" y="1628800"/>
            <a:ext cx="8003232" cy="387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86534"/>
            <a:ext cx="828675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353669"/>
            <a:ext cx="252028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804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Steps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Discuss the scope with the client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Choose the right tools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Identify concepts to be searched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Gather synonyms and/or identify relevant classification symbols </a:t>
            </a:r>
          </a:p>
          <a:p>
            <a:pPr eaLnBrk="1" hangingPunct="1"/>
            <a:r>
              <a:rPr lang="en-US" altLang="en-US" b="1" dirty="0" smtClean="0"/>
              <a:t>Structure query</a:t>
            </a:r>
          </a:p>
          <a:p>
            <a:pPr eaLnBrk="1" hangingPunct="1"/>
            <a:r>
              <a:rPr lang="en-US" altLang="en-US" b="1" dirty="0" smtClean="0"/>
              <a:t>Retrieve and review results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Report to the client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Repeat!</a:t>
            </a:r>
          </a:p>
        </p:txBody>
      </p:sp>
    </p:spTree>
    <p:extLst>
      <p:ext uri="{BB962C8B-B14F-4D97-AF65-F5344CB8AC3E}">
        <p14:creationId xmlns:p14="http://schemas.microsoft.com/office/powerpoint/2010/main" val="354103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Search: PATENTSCOPE Simple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auto">
          <a:xfrm>
            <a:off x="4907280" y="4118600"/>
            <a:ext cx="171740" cy="1257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041639"/>
            <a:ext cx="8229600" cy="311555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7" y="3717032"/>
            <a:ext cx="2016223" cy="75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421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 bwMode="auto">
          <a:xfrm>
            <a:off x="4899660" y="3640440"/>
            <a:ext cx="171740" cy="1257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484784"/>
            <a:ext cx="8229600" cy="423868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3445218"/>
            <a:ext cx="2127688" cy="163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13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auto">
          <a:xfrm>
            <a:off x="4899660" y="4116060"/>
            <a:ext cx="171740" cy="1257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858058"/>
            <a:ext cx="8229600" cy="315511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45" y="3479734"/>
            <a:ext cx="792088" cy="76206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6256" y="3933056"/>
            <a:ext cx="755970" cy="34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42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0404" y="1412776"/>
            <a:ext cx="7549988" cy="43529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2555776"/>
            <a:ext cx="1207113" cy="27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70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39552" y="4221088"/>
            <a:ext cx="8136904" cy="1800200"/>
          </a:xfrm>
        </p:spPr>
        <p:txBody>
          <a:bodyPr/>
          <a:lstStyle/>
          <a:p>
            <a:r>
              <a:rPr lang="en-US" dirty="0"/>
              <a:t>A cement </a:t>
            </a:r>
            <a:r>
              <a:rPr lang="en-US" dirty="0" smtClean="0"/>
              <a:t>manufacturing company wants to better </a:t>
            </a:r>
            <a:r>
              <a:rPr lang="en-US" dirty="0"/>
              <a:t>plan its research and development and </a:t>
            </a:r>
            <a:r>
              <a:rPr lang="en-US" dirty="0" smtClean="0"/>
              <a:t>business strategy.</a:t>
            </a:r>
            <a:endParaRPr lang="en-US" dirty="0"/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00317" y="1556792"/>
            <a:ext cx="3067627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upload.wikimedia.org/wikipedia/commons/c/ce/US_Navy_070829-N-9421C-084_Construction_Mechanic_Constructionman_Apprentice_Matthew_Blair_and_Hospitalman_Cody_Reedy,_from_Naval_Mobile_Construction_Battalion_%28NMCB%29_7,_mix_cement_for_a_fence_post_during_an_engineering_civic_ac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1" r="2422"/>
          <a:stretch/>
        </p:blipFill>
        <p:spPr bwMode="auto">
          <a:xfrm>
            <a:off x="5004048" y="1513168"/>
            <a:ext cx="3069983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11560" y="6237312"/>
            <a:ext cx="30364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Photo source</a:t>
            </a:r>
            <a:r>
              <a:rPr lang="en-US" sz="1200" dirty="0"/>
              <a:t>: Rob </a:t>
            </a:r>
            <a:r>
              <a:rPr lang="en-US" sz="1200" dirty="0" err="1" smtClean="0"/>
              <a:t>Summitt</a:t>
            </a:r>
            <a:r>
              <a:rPr lang="en-US" sz="1200" dirty="0"/>
              <a:t>, </a:t>
            </a:r>
            <a:r>
              <a:rPr lang="en-US" sz="1200" dirty="0" err="1"/>
              <a:t>Kerryl</a:t>
            </a:r>
            <a:r>
              <a:rPr lang="en-US" sz="1200" dirty="0"/>
              <a:t> </a:t>
            </a:r>
            <a:r>
              <a:rPr lang="en-US" sz="1200" dirty="0" err="1"/>
              <a:t>Cacho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5840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Which innovative technologies exist in this field?</a:t>
            </a:r>
          </a:p>
          <a:p>
            <a:r>
              <a:rPr lang="en-US" dirty="0">
                <a:solidFill>
                  <a:schemeClr val="bg2"/>
                </a:solidFill>
              </a:rPr>
              <a:t>Who are major innovators in this field?</a:t>
            </a:r>
          </a:p>
        </p:txBody>
      </p:sp>
    </p:spTree>
    <p:extLst>
      <p:ext uri="{BB962C8B-B14F-4D97-AF65-F5344CB8AC3E}">
        <p14:creationId xmlns:p14="http://schemas.microsoft.com/office/powerpoint/2010/main" val="426296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568" y="1340768"/>
            <a:ext cx="7128792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7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1412776"/>
            <a:ext cx="7549988" cy="43529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3068960"/>
            <a:ext cx="432048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59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Monitoring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484784"/>
            <a:ext cx="8229600" cy="42041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912" y="2697072"/>
            <a:ext cx="1207113" cy="37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65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2"/>
                </a:solidFill>
              </a:rPr>
              <a:t>Which innovative technologies exist in this field?</a:t>
            </a:r>
          </a:p>
          <a:p>
            <a:r>
              <a:rPr lang="en-US" b="1" dirty="0"/>
              <a:t>Who are major innovators in this field?</a:t>
            </a:r>
          </a:p>
        </p:txBody>
      </p:sp>
    </p:spTree>
    <p:extLst>
      <p:ext uri="{BB962C8B-B14F-4D97-AF65-F5344CB8AC3E}">
        <p14:creationId xmlns:p14="http://schemas.microsoft.com/office/powerpoint/2010/main" val="333632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6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1412776"/>
            <a:ext cx="7704856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80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276872"/>
            <a:ext cx="8229600" cy="27659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2393279"/>
            <a:ext cx="2664296" cy="2907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63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</a:t>
            </a:r>
            <a:endParaRPr lang="en-US" dirty="0"/>
          </a:p>
        </p:txBody>
      </p:sp>
      <p:pic>
        <p:nvPicPr>
          <p:cNvPr id="7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204864"/>
            <a:ext cx="8229600" cy="27363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2919540"/>
            <a:ext cx="2592288" cy="2808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3573016"/>
            <a:ext cx="2592288" cy="2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81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err="1" smtClean="0"/>
              <a:t>Taiheyo</a:t>
            </a:r>
            <a:r>
              <a:rPr lang="en-US" altLang="ja-JP" dirty="0" smtClean="0"/>
              <a:t> Cement Corp</a:t>
            </a:r>
          </a:p>
          <a:p>
            <a:r>
              <a:rPr lang="ja-JP" altLang="en-US" dirty="0" smtClean="0"/>
              <a:t>太</a:t>
            </a:r>
            <a:r>
              <a:rPr lang="ja-JP" altLang="en-US" dirty="0"/>
              <a:t>平洋セメント株式会</a:t>
            </a:r>
            <a:r>
              <a:rPr lang="ja-JP" altLang="en-US" dirty="0" smtClean="0"/>
              <a:t>社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69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err="1" smtClean="0"/>
              <a:t>Taiheyo</a:t>
            </a:r>
            <a:r>
              <a:rPr lang="en-US" altLang="ja-JP" dirty="0" smtClean="0"/>
              <a:t> Cement Corp</a:t>
            </a:r>
          </a:p>
          <a:p>
            <a:r>
              <a:rPr lang="ja-JP" altLang="en-US" dirty="0" smtClean="0"/>
              <a:t>太</a:t>
            </a:r>
            <a:r>
              <a:rPr lang="ja-JP" altLang="en-US" dirty="0"/>
              <a:t>平洋セメント株式会</a:t>
            </a:r>
            <a:r>
              <a:rPr lang="ja-JP" altLang="en-US" dirty="0" smtClean="0"/>
              <a:t>社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(</a:t>
            </a:r>
            <a:r>
              <a:rPr lang="en-US" altLang="ja-JP" dirty="0" err="1"/>
              <a:t>Taiheiyō</a:t>
            </a:r>
            <a:r>
              <a:rPr lang="en-US" altLang="ja-JP" dirty="0"/>
              <a:t> </a:t>
            </a:r>
            <a:r>
              <a:rPr lang="en-US" altLang="ja-JP" dirty="0" err="1" smtClean="0"/>
              <a:t>Semento</a:t>
            </a:r>
            <a:r>
              <a:rPr lang="en-US" altLang="ja-JP" dirty="0" smtClean="0"/>
              <a:t> Kabushiki </a:t>
            </a:r>
            <a:r>
              <a:rPr lang="en-US" altLang="ja-JP" dirty="0" err="1" smtClean="0"/>
              <a:t>Gaisha</a:t>
            </a:r>
            <a:r>
              <a:rPr lang="en-US" altLang="ja-JP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28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Steps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Discuss the scope with the client</a:t>
            </a:r>
          </a:p>
          <a:p>
            <a:pPr eaLnBrk="1" hangingPunct="1"/>
            <a:r>
              <a:rPr lang="en-US" altLang="en-US" dirty="0" smtClean="0"/>
              <a:t>Choose the right tools</a:t>
            </a:r>
          </a:p>
          <a:p>
            <a:pPr eaLnBrk="1" hangingPunct="1"/>
            <a:r>
              <a:rPr lang="en-US" altLang="en-US" dirty="0" smtClean="0"/>
              <a:t>Identify concepts to be searched</a:t>
            </a:r>
          </a:p>
          <a:p>
            <a:pPr eaLnBrk="1" hangingPunct="1"/>
            <a:r>
              <a:rPr lang="en-US" altLang="en-US" dirty="0" smtClean="0"/>
              <a:t>Gather synonyms and/or identify relevant classification symbols </a:t>
            </a:r>
          </a:p>
          <a:p>
            <a:pPr eaLnBrk="1" hangingPunct="1"/>
            <a:r>
              <a:rPr lang="en-US" altLang="en-US" dirty="0" smtClean="0"/>
              <a:t>Structure query</a:t>
            </a:r>
          </a:p>
          <a:p>
            <a:pPr eaLnBrk="1" hangingPunct="1"/>
            <a:r>
              <a:rPr lang="en-US" altLang="en-US" dirty="0" smtClean="0"/>
              <a:t>Retrieve and review results</a:t>
            </a:r>
          </a:p>
          <a:p>
            <a:pPr eaLnBrk="1" hangingPunct="1"/>
            <a:r>
              <a:rPr lang="en-US" altLang="en-US" dirty="0" smtClean="0"/>
              <a:t>Report to the client</a:t>
            </a:r>
          </a:p>
          <a:p>
            <a:pPr eaLnBrk="1" hangingPunct="1"/>
            <a:r>
              <a:rPr lang="en-US" altLang="en-US" dirty="0" smtClean="0"/>
              <a:t>Repeat!</a:t>
            </a:r>
          </a:p>
        </p:txBody>
      </p:sp>
    </p:spTree>
    <p:extLst>
      <p:ext uri="{BB962C8B-B14F-4D97-AF65-F5344CB8AC3E}">
        <p14:creationId xmlns:p14="http://schemas.microsoft.com/office/powerpoint/2010/main" val="425207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Name variants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74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Name variants (Synonyms)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773238"/>
            <a:ext cx="4038600" cy="4352925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smtClean="0"/>
              <a:t>Individuals</a:t>
            </a:r>
          </a:p>
          <a:p>
            <a:pPr lvl="1" eaLnBrk="1" hangingPunct="1">
              <a:defRPr/>
            </a:pPr>
            <a:r>
              <a:rPr lang="en-US" sz="2000" smtClean="0">
                <a:ea typeface="Arial" charset="0"/>
              </a:rPr>
              <a:t>Jobs, Steven Paul</a:t>
            </a:r>
          </a:p>
          <a:p>
            <a:pPr lvl="1" eaLnBrk="1" hangingPunct="1">
              <a:defRPr/>
            </a:pPr>
            <a:r>
              <a:rPr lang="en-US" sz="2000" smtClean="0">
                <a:ea typeface="Arial" charset="0"/>
              </a:rPr>
              <a:t>Jobs, Steven P</a:t>
            </a:r>
          </a:p>
          <a:p>
            <a:pPr lvl="1" eaLnBrk="1" hangingPunct="1">
              <a:defRPr/>
            </a:pPr>
            <a:r>
              <a:rPr lang="en-US" sz="2000" smtClean="0">
                <a:ea typeface="Arial" charset="0"/>
              </a:rPr>
              <a:t>Jobs, Steven</a:t>
            </a:r>
          </a:p>
          <a:p>
            <a:pPr lvl="1" eaLnBrk="1" hangingPunct="1">
              <a:defRPr/>
            </a:pPr>
            <a:r>
              <a:rPr lang="en-US" sz="2000" smtClean="0">
                <a:ea typeface="Arial" charset="0"/>
              </a:rPr>
              <a:t>Jobs, Steve</a:t>
            </a: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8200" y="1773238"/>
            <a:ext cx="4038600" cy="4352925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smtClean="0"/>
              <a:t>Companies</a:t>
            </a:r>
          </a:p>
          <a:p>
            <a:pPr lvl="1" eaLnBrk="1" hangingPunct="1">
              <a:defRPr/>
            </a:pPr>
            <a:r>
              <a:rPr lang="en-US" sz="2000" smtClean="0">
                <a:ea typeface="Arial" charset="0"/>
              </a:rPr>
              <a:t>International Business Machines Corporation</a:t>
            </a:r>
          </a:p>
          <a:p>
            <a:pPr lvl="1" eaLnBrk="1" hangingPunct="1">
              <a:defRPr/>
            </a:pPr>
            <a:r>
              <a:rPr lang="en-US" sz="2000" smtClean="0">
                <a:ea typeface="Arial" charset="0"/>
              </a:rPr>
              <a:t>IBM Corporation</a:t>
            </a:r>
          </a:p>
          <a:p>
            <a:pPr lvl="1" eaLnBrk="1" hangingPunct="1">
              <a:defRPr/>
            </a:pPr>
            <a:r>
              <a:rPr lang="en-US" sz="2000" smtClean="0">
                <a:ea typeface="Arial" charset="0"/>
              </a:rPr>
              <a:t>IBM Corp.</a:t>
            </a:r>
          </a:p>
          <a:p>
            <a:pPr lvl="1" eaLnBrk="1" hangingPunct="1">
              <a:defRPr/>
            </a:pPr>
            <a:r>
              <a:rPr lang="en-US" sz="2000" smtClean="0">
                <a:ea typeface="Arial" charset="0"/>
              </a:rPr>
              <a:t>IBM Co.</a:t>
            </a:r>
          </a:p>
        </p:txBody>
      </p:sp>
      <p:pic>
        <p:nvPicPr>
          <p:cNvPr id="3379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4149725"/>
            <a:ext cx="1944688" cy="190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076700"/>
            <a:ext cx="3457575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10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100" name="Rectangle 4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en-US" smtClean="0"/>
              <a:t>Name variants (Errors)</a:t>
            </a:r>
          </a:p>
        </p:txBody>
      </p:sp>
      <p:pic>
        <p:nvPicPr>
          <p:cNvPr id="260106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4525" y="1557338"/>
            <a:ext cx="7853363" cy="4352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0108" name="AutoShape 12"/>
          <p:cNvSpPr>
            <a:spLocks noChangeArrowheads="1"/>
          </p:cNvSpPr>
          <p:nvPr/>
        </p:nvSpPr>
        <p:spPr bwMode="auto">
          <a:xfrm>
            <a:off x="611188" y="3429000"/>
            <a:ext cx="3478212" cy="254000"/>
          </a:xfrm>
          <a:prstGeom prst="roundRect">
            <a:avLst>
              <a:gd name="adj" fmla="val 16667"/>
            </a:avLst>
          </a:prstGeom>
          <a:noFill/>
          <a:ln w="57150" algn="ctr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76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10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Name changes (Synonyms)</a:t>
            </a:r>
          </a:p>
        </p:txBody>
      </p:sp>
      <p:sp>
        <p:nvSpPr>
          <p:cNvPr id="56323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5084763"/>
            <a:ext cx="8229600" cy="1041400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smtClean="0"/>
              <a:t>Computing-Tabulating-Recording Company </a:t>
            </a:r>
            <a:r>
              <a:rPr lang="en-US" sz="2000" smtClean="0">
                <a:sym typeface="Wingdings" charset="0"/>
              </a:rPr>
              <a:t> International Business Machines (IBM)</a:t>
            </a:r>
            <a:endParaRPr lang="en-US" sz="2000" smtClean="0"/>
          </a:p>
        </p:txBody>
      </p:sp>
      <p:pic>
        <p:nvPicPr>
          <p:cNvPr id="56324" name="Picture 6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5325" y="2000250"/>
            <a:ext cx="7751763" cy="2076450"/>
          </a:xfrm>
        </p:spPr>
      </p:pic>
    </p:spTree>
    <p:extLst>
      <p:ext uri="{BB962C8B-B14F-4D97-AF65-F5344CB8AC3E}">
        <p14:creationId xmlns:p14="http://schemas.microsoft.com/office/powerpoint/2010/main" val="32731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Name variants</a:t>
            </a:r>
          </a:p>
          <a:p>
            <a:r>
              <a:rPr lang="en-US" dirty="0" smtClean="0"/>
              <a:t>Predecessors and subsidiaries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87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Mergers and acquisitions</a:t>
            </a:r>
            <a:endParaRPr lang="en-US" dirty="0"/>
          </a:p>
        </p:txBody>
      </p:sp>
      <p:sp>
        <p:nvSpPr>
          <p:cNvPr id="11" name="AutoShape 29"/>
          <p:cNvSpPr>
            <a:spLocks noChangeArrowheads="1"/>
          </p:cNvSpPr>
          <p:nvPr/>
        </p:nvSpPr>
        <p:spPr bwMode="auto">
          <a:xfrm>
            <a:off x="3348037" y="4797152"/>
            <a:ext cx="2497137" cy="71508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altLang="en-US" sz="900" b="1" dirty="0" smtClean="0"/>
              <a:t/>
            </a:r>
            <a:br>
              <a:rPr lang="en-US" altLang="en-US" sz="900" b="1" dirty="0" smtClean="0"/>
            </a:br>
            <a:r>
              <a:rPr lang="en-US" altLang="en-US" sz="1800" b="1" dirty="0" smtClean="0"/>
              <a:t>Taiheiyo Cement</a:t>
            </a:r>
            <a:br>
              <a:rPr lang="en-US" altLang="en-US" sz="1800" b="1" dirty="0" smtClean="0"/>
            </a:br>
            <a:endParaRPr lang="en-US" altLang="en-US" sz="900" b="1" dirty="0"/>
          </a:p>
        </p:txBody>
      </p:sp>
      <p:grpSp>
        <p:nvGrpSpPr>
          <p:cNvPr id="33" name="Group 32"/>
          <p:cNvGrpSpPr/>
          <p:nvPr/>
        </p:nvGrpSpPr>
        <p:grpSpPr>
          <a:xfrm>
            <a:off x="433187" y="1707332"/>
            <a:ext cx="8364143" cy="3089820"/>
            <a:chOff x="433187" y="1707332"/>
            <a:chExt cx="8364143" cy="3089820"/>
          </a:xfrm>
        </p:grpSpPr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>
              <a:off x="433187" y="1708994"/>
              <a:ext cx="2511425" cy="715089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en-US" sz="900" dirty="0"/>
                <a:t/>
              </a:r>
              <a:br>
                <a:rPr lang="en-US" altLang="en-US" sz="900" dirty="0"/>
              </a:br>
              <a:r>
                <a:rPr lang="en-US" sz="1800" dirty="0"/>
                <a:t>Chichibu </a:t>
              </a:r>
              <a:r>
                <a:rPr lang="en-US" sz="1800" dirty="0" smtClean="0"/>
                <a:t>Cement</a:t>
              </a:r>
              <a:r>
                <a:rPr lang="en-US" altLang="en-US" sz="1800" dirty="0"/>
                <a:t/>
              </a:r>
              <a:br>
                <a:rPr lang="en-US" altLang="en-US" sz="1800" dirty="0"/>
              </a:br>
              <a:endParaRPr lang="en-US" altLang="en-US" sz="900" dirty="0"/>
            </a:p>
          </p:txBody>
        </p:sp>
        <p:sp>
          <p:nvSpPr>
            <p:cNvPr id="8" name="AutoShape 8"/>
            <p:cNvSpPr>
              <a:spLocks noChangeArrowheads="1"/>
            </p:cNvSpPr>
            <p:nvPr/>
          </p:nvSpPr>
          <p:spPr bwMode="auto">
            <a:xfrm>
              <a:off x="3425924" y="1707332"/>
              <a:ext cx="2497138" cy="715089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en-US" sz="900" dirty="0"/>
                <a:t/>
              </a:r>
              <a:br>
                <a:rPr lang="en-US" altLang="en-US" sz="900" dirty="0"/>
              </a:br>
              <a:r>
                <a:rPr lang="en-US" sz="1800" dirty="0"/>
                <a:t>Onoda </a:t>
              </a:r>
              <a:r>
                <a:rPr lang="en-US" sz="1800" dirty="0" smtClean="0"/>
                <a:t>Cement</a:t>
              </a:r>
              <a:br>
                <a:rPr lang="en-US" sz="1800" dirty="0" smtClean="0"/>
              </a:br>
              <a:endParaRPr lang="en-US" altLang="en-US" sz="900" dirty="0"/>
            </a:p>
          </p:txBody>
        </p:sp>
        <p:sp>
          <p:nvSpPr>
            <p:cNvPr id="9" name="AutoShape 12"/>
            <p:cNvSpPr>
              <a:spLocks noChangeArrowheads="1"/>
            </p:cNvSpPr>
            <p:nvPr/>
          </p:nvSpPr>
          <p:spPr bwMode="auto">
            <a:xfrm>
              <a:off x="1907704" y="3212976"/>
              <a:ext cx="2497138" cy="715089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en-US" sz="900" dirty="0"/>
                <a:t/>
              </a:r>
              <a:br>
                <a:rPr lang="en-US" altLang="en-US" sz="900" dirty="0"/>
              </a:br>
              <a:r>
                <a:rPr lang="en-US" altLang="en-US" sz="1800" dirty="0"/>
                <a:t>Chichibu </a:t>
              </a:r>
              <a:r>
                <a:rPr lang="en-US" altLang="en-US" sz="1800" dirty="0" smtClean="0"/>
                <a:t>Onoda</a:t>
              </a:r>
              <a:br>
                <a:rPr lang="en-US" altLang="en-US" sz="1800" dirty="0" smtClean="0"/>
              </a:br>
              <a:endParaRPr lang="en-US" altLang="en-US" sz="900" dirty="0"/>
            </a:p>
          </p:txBody>
        </p:sp>
        <p:sp>
          <p:nvSpPr>
            <p:cNvPr id="10" name="AutoShape 13"/>
            <p:cNvSpPr>
              <a:spLocks noChangeArrowheads="1"/>
            </p:cNvSpPr>
            <p:nvPr/>
          </p:nvSpPr>
          <p:spPr bwMode="auto">
            <a:xfrm>
              <a:off x="6300192" y="1707332"/>
              <a:ext cx="2497138" cy="715089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900" dirty="0" smtClean="0"/>
                <a:t/>
              </a:r>
              <a:br>
                <a:rPr lang="en-US" sz="900" dirty="0" smtClean="0"/>
              </a:br>
              <a:r>
                <a:rPr lang="en-US" sz="1800" dirty="0" smtClean="0"/>
                <a:t>Asano Concrete</a:t>
              </a:r>
              <a:br>
                <a:rPr lang="en-US" sz="1800" dirty="0" smtClean="0"/>
              </a:br>
              <a:endParaRPr lang="en-US" altLang="en-US" sz="900" dirty="0"/>
            </a:p>
          </p:txBody>
        </p:sp>
        <p:sp>
          <p:nvSpPr>
            <p:cNvPr id="12" name="AutoShape 30"/>
            <p:cNvSpPr>
              <a:spLocks noChangeArrowheads="1"/>
            </p:cNvSpPr>
            <p:nvPr/>
          </p:nvSpPr>
          <p:spPr bwMode="auto">
            <a:xfrm>
              <a:off x="6300188" y="3212976"/>
              <a:ext cx="2497137" cy="715089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en-US" sz="1800" i="1" dirty="0"/>
                <a:t>Nihon Cement</a:t>
              </a:r>
              <a:br>
                <a:rPr lang="en-US" altLang="en-US" sz="1800" i="1" dirty="0"/>
              </a:br>
              <a:r>
                <a:rPr lang="en-US" altLang="en-US" sz="1800" i="1" dirty="0"/>
                <a:t>Nippon Cement</a:t>
              </a:r>
            </a:p>
          </p:txBody>
        </p:sp>
        <p:cxnSp>
          <p:nvCxnSpPr>
            <p:cNvPr id="14" name="AutoShape 43"/>
            <p:cNvCxnSpPr>
              <a:cxnSpLocks noChangeShapeType="1"/>
              <a:stCxn id="9" idx="2"/>
              <a:endCxn id="11" idx="0"/>
            </p:cNvCxnSpPr>
            <p:nvPr/>
          </p:nvCxnSpPr>
          <p:spPr bwMode="auto">
            <a:xfrm rot="16200000" flipH="1">
              <a:off x="3441896" y="3642441"/>
              <a:ext cx="869087" cy="1440333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" name="AutoShape 44"/>
            <p:cNvCxnSpPr>
              <a:cxnSpLocks noChangeShapeType="1"/>
              <a:stCxn id="7" idx="2"/>
              <a:endCxn id="9" idx="0"/>
            </p:cNvCxnSpPr>
            <p:nvPr/>
          </p:nvCxnSpPr>
          <p:spPr bwMode="auto">
            <a:xfrm rot="16200000" flipH="1">
              <a:off x="2028140" y="2084842"/>
              <a:ext cx="788893" cy="1467373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" name="AutoShape 45"/>
            <p:cNvCxnSpPr>
              <a:cxnSpLocks noChangeShapeType="1"/>
              <a:stCxn id="10" idx="2"/>
              <a:endCxn id="12" idx="0"/>
            </p:cNvCxnSpPr>
            <p:nvPr/>
          </p:nvCxnSpPr>
          <p:spPr bwMode="auto">
            <a:xfrm flipH="1">
              <a:off x="7548757" y="2422421"/>
              <a:ext cx="4" cy="79055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AutoShape 46"/>
            <p:cNvCxnSpPr>
              <a:cxnSpLocks noChangeShapeType="1"/>
              <a:stCxn id="12" idx="2"/>
              <a:endCxn id="11" idx="0"/>
            </p:cNvCxnSpPr>
            <p:nvPr/>
          </p:nvCxnSpPr>
          <p:spPr bwMode="auto">
            <a:xfrm rot="5400000">
              <a:off x="5638139" y="2886533"/>
              <a:ext cx="869087" cy="295215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" name="AutoShape 44"/>
            <p:cNvCxnSpPr>
              <a:cxnSpLocks noChangeShapeType="1"/>
              <a:stCxn id="8" idx="2"/>
              <a:endCxn id="9" idx="0"/>
            </p:cNvCxnSpPr>
            <p:nvPr/>
          </p:nvCxnSpPr>
          <p:spPr bwMode="auto">
            <a:xfrm rot="5400000">
              <a:off x="3520106" y="2058588"/>
              <a:ext cx="790555" cy="1518220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4" name="Group 33"/>
          <p:cNvGrpSpPr/>
          <p:nvPr/>
        </p:nvGrpSpPr>
        <p:grpSpPr>
          <a:xfrm>
            <a:off x="551408" y="4829810"/>
            <a:ext cx="7878363" cy="648051"/>
            <a:chOff x="551408" y="4829810"/>
            <a:chExt cx="7878363" cy="648051"/>
          </a:xfrm>
        </p:grpSpPr>
        <p:grpSp>
          <p:nvGrpSpPr>
            <p:cNvPr id="32" name="Group 31"/>
            <p:cNvGrpSpPr/>
            <p:nvPr/>
          </p:nvGrpSpPr>
          <p:grpSpPr>
            <a:xfrm>
              <a:off x="5845174" y="4829810"/>
              <a:ext cx="2584597" cy="646331"/>
              <a:chOff x="5845174" y="4829810"/>
              <a:chExt cx="2584597" cy="646331"/>
            </a:xfrm>
          </p:grpSpPr>
          <p:sp>
            <p:nvSpPr>
              <p:cNvPr id="23" name="Rectangle 32"/>
              <p:cNvSpPr>
                <a:spLocks noChangeArrowheads="1"/>
              </p:cNvSpPr>
              <p:nvPr/>
            </p:nvSpPr>
            <p:spPr bwMode="auto">
              <a:xfrm>
                <a:off x="6667750" y="4829810"/>
                <a:ext cx="1762021" cy="646331"/>
              </a:xfrm>
              <a:prstGeom prst="rect">
                <a:avLst/>
              </a:prstGeom>
              <a:solidFill>
                <a:schemeClr val="folHlink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algn="ctr">
                  <a:spcBef>
                    <a:spcPct val="20000"/>
                  </a:spcBef>
                </a:pPr>
                <a:r>
                  <a:rPr lang="en-US" altLang="en-US" sz="1800" dirty="0"/>
                  <a:t>Grand Cement </a:t>
                </a:r>
                <a:r>
                  <a:rPr lang="en-US" altLang="en-US" sz="1800" dirty="0" smtClean="0"/>
                  <a:t/>
                </a:r>
                <a:br>
                  <a:rPr lang="en-US" altLang="en-US" sz="1800" dirty="0" smtClean="0"/>
                </a:br>
                <a:r>
                  <a:rPr lang="en-US" altLang="en-US" sz="1800" dirty="0" smtClean="0"/>
                  <a:t>Manufacturing</a:t>
                </a:r>
                <a:endParaRPr lang="en-US" altLang="en-US" sz="900" dirty="0"/>
              </a:p>
            </p:txBody>
          </p:sp>
          <p:cxnSp>
            <p:nvCxnSpPr>
              <p:cNvPr id="25" name="AutoShape 45"/>
              <p:cNvCxnSpPr>
                <a:cxnSpLocks noChangeShapeType="1"/>
                <a:stCxn id="11" idx="3"/>
                <a:endCxn id="23" idx="1"/>
              </p:cNvCxnSpPr>
              <p:nvPr/>
            </p:nvCxnSpPr>
            <p:spPr bwMode="auto">
              <a:xfrm flipV="1">
                <a:off x="5845174" y="5152976"/>
                <a:ext cx="822576" cy="1721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31" name="Group 30"/>
            <p:cNvGrpSpPr/>
            <p:nvPr/>
          </p:nvGrpSpPr>
          <p:grpSpPr>
            <a:xfrm>
              <a:off x="551408" y="4831530"/>
              <a:ext cx="2796629" cy="646331"/>
              <a:chOff x="551408" y="4831530"/>
              <a:chExt cx="2796629" cy="646331"/>
            </a:xfrm>
          </p:grpSpPr>
          <p:sp>
            <p:nvSpPr>
              <p:cNvPr id="22" name="Rectangle 32"/>
              <p:cNvSpPr>
                <a:spLocks noChangeArrowheads="1"/>
              </p:cNvSpPr>
              <p:nvPr/>
            </p:nvSpPr>
            <p:spPr bwMode="auto">
              <a:xfrm>
                <a:off x="551408" y="4831530"/>
                <a:ext cx="2274982" cy="646331"/>
              </a:xfrm>
              <a:prstGeom prst="rect">
                <a:avLst/>
              </a:prstGeom>
              <a:solidFill>
                <a:schemeClr val="folHlink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algn="ctr">
                  <a:spcBef>
                    <a:spcPct val="20000"/>
                  </a:spcBef>
                </a:pPr>
                <a:r>
                  <a:rPr lang="en-US" altLang="en-US" sz="1800" dirty="0" err="1"/>
                  <a:t>Ssangyong</a:t>
                </a:r>
                <a:r>
                  <a:rPr lang="en-US" altLang="en-US" sz="1800" dirty="0"/>
                  <a:t> Cement </a:t>
                </a:r>
                <a:r>
                  <a:rPr lang="en-US" altLang="en-US" sz="1800" dirty="0" smtClean="0"/>
                  <a:t/>
                </a:r>
                <a:br>
                  <a:rPr lang="en-US" altLang="en-US" sz="1800" dirty="0" smtClean="0"/>
                </a:br>
                <a:r>
                  <a:rPr lang="en-US" altLang="en-US" sz="1800" dirty="0" smtClean="0"/>
                  <a:t>Industrial</a:t>
                </a:r>
                <a:endParaRPr lang="en-US" altLang="en-US" sz="900" dirty="0"/>
              </a:p>
            </p:txBody>
          </p:sp>
          <p:cxnSp>
            <p:nvCxnSpPr>
              <p:cNvPr id="28" name="AutoShape 45"/>
              <p:cNvCxnSpPr>
                <a:cxnSpLocks noChangeShapeType="1"/>
                <a:stCxn id="22" idx="3"/>
                <a:endCxn id="11" idx="1"/>
              </p:cNvCxnSpPr>
              <p:nvPr/>
            </p:nvCxnSpPr>
            <p:spPr bwMode="auto">
              <a:xfrm>
                <a:off x="2826390" y="5154696"/>
                <a:ext cx="521647" cy="1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</p:spTree>
    <p:extLst>
      <p:ext uri="{BB962C8B-B14F-4D97-AF65-F5344CB8AC3E}">
        <p14:creationId xmlns:p14="http://schemas.microsoft.com/office/powerpoint/2010/main" val="19654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Tip!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a “thesaurus” of name variants, name changes, predecessors, and subsidiaries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82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Name variants</a:t>
            </a:r>
          </a:p>
          <a:p>
            <a:r>
              <a:rPr lang="en-US" dirty="0" smtClean="0"/>
              <a:t>Predecessors and subsidiaries</a:t>
            </a:r>
          </a:p>
          <a:p>
            <a:r>
              <a:rPr lang="en-US" dirty="0" smtClean="0"/>
              <a:t>Name ambiguities</a:t>
            </a:r>
          </a:p>
        </p:txBody>
      </p:sp>
    </p:spTree>
    <p:extLst>
      <p:ext uri="{BB962C8B-B14F-4D97-AF65-F5344CB8AC3E}">
        <p14:creationId xmlns:p14="http://schemas.microsoft.com/office/powerpoint/2010/main" val="355504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Name ambiguities (Homonyms)</a:t>
            </a:r>
          </a:p>
        </p:txBody>
      </p:sp>
      <p:pic>
        <p:nvPicPr>
          <p:cNvPr id="61443" name="Picture 7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7538" y="2100263"/>
            <a:ext cx="5683250" cy="4352925"/>
          </a:xfrm>
        </p:spPr>
      </p:pic>
      <p:pic>
        <p:nvPicPr>
          <p:cNvPr id="3993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511300"/>
            <a:ext cx="5905500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6" name="AutoShape 10"/>
          <p:cNvSpPr>
            <a:spLocks noChangeArrowheads="1"/>
          </p:cNvSpPr>
          <p:nvPr/>
        </p:nvSpPr>
        <p:spPr bwMode="auto">
          <a:xfrm>
            <a:off x="565150" y="1531938"/>
            <a:ext cx="1511300" cy="360362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20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8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Name ambiguities (Homonyms)</a:t>
            </a:r>
          </a:p>
        </p:txBody>
      </p:sp>
      <p:pic>
        <p:nvPicPr>
          <p:cNvPr id="62467" name="Picture 1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5363" y="1557338"/>
            <a:ext cx="7151687" cy="4267200"/>
          </a:xfrm>
        </p:spPr>
      </p:pic>
      <p:sp>
        <p:nvSpPr>
          <p:cNvPr id="48141" name="AutoShape 13"/>
          <p:cNvSpPr>
            <a:spLocks noChangeArrowheads="1"/>
          </p:cNvSpPr>
          <p:nvPr/>
        </p:nvSpPr>
        <p:spPr bwMode="auto">
          <a:xfrm>
            <a:off x="2124075" y="3284538"/>
            <a:ext cx="1152525" cy="215900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183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Steps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/>
              <a:t>Discuss the scope with the client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Choose the right tools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Identify concepts to be searched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Gather synonyms and/or identify relevant classification symbols 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Structure query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Retrieve and review results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Report to the client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Repeat!</a:t>
            </a:r>
          </a:p>
        </p:txBody>
      </p:sp>
    </p:spTree>
    <p:extLst>
      <p:ext uri="{BB962C8B-B14F-4D97-AF65-F5344CB8AC3E}">
        <p14:creationId xmlns:p14="http://schemas.microsoft.com/office/powerpoint/2010/main" val="1173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Tip!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56792"/>
            <a:ext cx="8229600" cy="4352925"/>
          </a:xfrm>
        </p:spPr>
        <p:txBody>
          <a:bodyPr/>
          <a:lstStyle/>
          <a:p>
            <a:pPr eaLnBrk="1" hangingPunct="1"/>
            <a:r>
              <a:rPr lang="en-US" altLang="en-US" smtClean="0"/>
              <a:t>Add complementary information</a:t>
            </a:r>
          </a:p>
          <a:p>
            <a:pPr lvl="1" eaLnBrk="1" hangingPunct="1"/>
            <a:r>
              <a:rPr lang="en-US" altLang="en-US" smtClean="0"/>
              <a:t>Nationality</a:t>
            </a:r>
          </a:p>
          <a:p>
            <a:pPr lvl="1" eaLnBrk="1" hangingPunct="1"/>
            <a:r>
              <a:rPr lang="en-US" altLang="en-US" smtClean="0"/>
              <a:t>Residence</a:t>
            </a:r>
          </a:p>
          <a:p>
            <a:pPr lvl="1" eaLnBrk="1" hangingPunct="1"/>
            <a:r>
              <a:rPr lang="en-US" altLang="en-US" smtClean="0"/>
              <a:t>Address</a:t>
            </a:r>
          </a:p>
          <a:p>
            <a:pPr lvl="1" eaLnBrk="1" hangingPunct="1"/>
            <a:r>
              <a:rPr lang="en-US" altLang="en-US" smtClean="0"/>
              <a:t>Years active</a:t>
            </a:r>
          </a:p>
          <a:p>
            <a:pPr lvl="1" eaLnBrk="1" hangingPunct="1"/>
            <a:r>
              <a:rPr lang="en-US" altLang="en-US" smtClean="0"/>
              <a:t>Fields of research</a:t>
            </a:r>
          </a:p>
        </p:txBody>
      </p:sp>
    </p:spTree>
    <p:extLst>
      <p:ext uri="{BB962C8B-B14F-4D97-AF65-F5344CB8AC3E}">
        <p14:creationId xmlns:p14="http://schemas.microsoft.com/office/powerpoint/2010/main" val="43918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Name variants</a:t>
            </a:r>
          </a:p>
          <a:p>
            <a:r>
              <a:rPr lang="en-US" dirty="0" smtClean="0"/>
              <a:t>Predecessors and subsidiaries</a:t>
            </a:r>
          </a:p>
          <a:p>
            <a:r>
              <a:rPr lang="en-US" dirty="0" smtClean="0"/>
              <a:t>Name ambiguities</a:t>
            </a:r>
          </a:p>
          <a:p>
            <a:r>
              <a:rPr lang="en-US" dirty="0" smtClean="0"/>
              <a:t>Name order (inventors)</a:t>
            </a:r>
          </a:p>
        </p:txBody>
      </p:sp>
    </p:spTree>
    <p:extLst>
      <p:ext uri="{BB962C8B-B14F-4D97-AF65-F5344CB8AC3E}">
        <p14:creationId xmlns:p14="http://schemas.microsoft.com/office/powerpoint/2010/main" val="35201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Name order</a:t>
            </a:r>
          </a:p>
        </p:txBody>
      </p:sp>
      <p:sp>
        <p:nvSpPr>
          <p:cNvPr id="64515" name="Rectangle 7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000" smtClean="0"/>
              <a:t>First name or initial</a:t>
            </a:r>
          </a:p>
          <a:p>
            <a:pPr eaLnBrk="1" hangingPunct="1">
              <a:defRPr/>
            </a:pPr>
            <a:r>
              <a:rPr lang="en-US" sz="2000" smtClean="0"/>
              <a:t>Middle name or initial</a:t>
            </a:r>
          </a:p>
          <a:p>
            <a:pPr eaLnBrk="1" hangingPunct="1">
              <a:defRPr/>
            </a:pPr>
            <a:r>
              <a:rPr lang="en-US" sz="2000" smtClean="0"/>
              <a:t>Last name</a:t>
            </a:r>
          </a:p>
        </p:txBody>
      </p:sp>
      <p:pic>
        <p:nvPicPr>
          <p:cNvPr id="64519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58913" y="1700213"/>
            <a:ext cx="1954212" cy="43926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7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188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en-US" smtClean="0"/>
              <a:t>Name order: Example</a:t>
            </a:r>
          </a:p>
        </p:txBody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en-US" smtClean="0"/>
              <a:t>Search "All Names" field in PATENTSCOPE for</a:t>
            </a:r>
            <a:r>
              <a:rPr lang="en-US" altLang="en-US" smtClean="0">
                <a:sym typeface="Wingdings" pitchFamily="2" charset="2"/>
              </a:rPr>
              <a:t> </a:t>
            </a:r>
          </a:p>
          <a:p>
            <a:pPr lvl="1"/>
            <a:r>
              <a:rPr lang="en-US" altLang="en-US" smtClean="0">
                <a:sym typeface="Wingdings" pitchFamily="2" charset="2"/>
              </a:rPr>
              <a:t>"Aloys Wobben"  150 results</a:t>
            </a:r>
          </a:p>
          <a:p>
            <a:pPr lvl="1"/>
            <a:r>
              <a:rPr lang="en-US" altLang="en-US" smtClean="0">
                <a:sym typeface="Wingdings" pitchFamily="2" charset="2"/>
              </a:rPr>
              <a:t>"Wobben Aloys"  985 results</a:t>
            </a:r>
          </a:p>
          <a:p>
            <a:pPr lvl="1"/>
            <a:r>
              <a:rPr lang="en-US" altLang="en-US" smtClean="0">
                <a:sym typeface="Wingdings" pitchFamily="2" charset="2"/>
              </a:rPr>
              <a:t>"Aloys Wobben" and "Wobben Aloys" (using OR operator)  1'098 results</a:t>
            </a:r>
          </a:p>
          <a:p>
            <a:pPr>
              <a:buFontTx/>
              <a:buNone/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9406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Name variants</a:t>
            </a:r>
          </a:p>
          <a:p>
            <a:r>
              <a:rPr lang="en-US" dirty="0" smtClean="0"/>
              <a:t>Predecessors and subsidiaries</a:t>
            </a:r>
          </a:p>
          <a:p>
            <a:r>
              <a:rPr lang="en-US" dirty="0" smtClean="0"/>
              <a:t>Name ambiguities</a:t>
            </a:r>
          </a:p>
          <a:p>
            <a:r>
              <a:rPr lang="en-US" dirty="0" smtClean="0"/>
              <a:t>Name order (inventors)</a:t>
            </a:r>
          </a:p>
          <a:p>
            <a:r>
              <a:rPr lang="en-US" dirty="0" smtClean="0"/>
              <a:t>Patent families</a:t>
            </a:r>
          </a:p>
        </p:txBody>
      </p:sp>
    </p:spTree>
    <p:extLst>
      <p:ext uri="{BB962C8B-B14F-4D97-AF65-F5344CB8AC3E}">
        <p14:creationId xmlns:p14="http://schemas.microsoft.com/office/powerpoint/2010/main" val="300961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539552" y="3933056"/>
            <a:ext cx="8147248" cy="1976661"/>
          </a:xfrm>
        </p:spPr>
        <p:txBody>
          <a:bodyPr/>
          <a:lstStyle/>
          <a:p>
            <a:r>
              <a:rPr lang="en-US" dirty="0"/>
              <a:t>Single invention, multiple records </a:t>
            </a:r>
            <a:r>
              <a:rPr lang="en-US" dirty="0">
                <a:sym typeface="Wingdings" charset="0"/>
              </a:rPr>
              <a:t> double </a:t>
            </a:r>
            <a:r>
              <a:rPr lang="en-US" dirty="0" smtClean="0">
                <a:sym typeface="Wingdings" charset="0"/>
              </a:rPr>
              <a:t>counting</a:t>
            </a:r>
            <a:endParaRPr lang="en-US" dirty="0">
              <a:sym typeface="Wingdings" charset="0"/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8669" y="1651000"/>
            <a:ext cx="76485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625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Patent family tree: Example</a:t>
            </a: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64"/>
          <a:stretch>
            <a:fillRect/>
          </a:stretch>
        </p:blipFill>
        <p:spPr bwMode="auto">
          <a:xfrm>
            <a:off x="6659563" y="2349500"/>
            <a:ext cx="1549400" cy="1223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68"/>
          <a:stretch>
            <a:fillRect/>
          </a:stretch>
        </p:blipFill>
        <p:spPr bwMode="auto">
          <a:xfrm>
            <a:off x="7451725" y="4005263"/>
            <a:ext cx="1489075" cy="10080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005263"/>
            <a:ext cx="1503363" cy="13287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4"/>
          <a:stretch>
            <a:fillRect/>
          </a:stretch>
        </p:blipFill>
        <p:spPr bwMode="auto">
          <a:xfrm>
            <a:off x="3792538" y="4005263"/>
            <a:ext cx="1490662" cy="10080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1751" name="AutoShape 7"/>
          <p:cNvCxnSpPr>
            <a:cxnSpLocks noChangeShapeType="1"/>
            <a:stCxn id="31763" idx="2"/>
            <a:endCxn id="31778" idx="0"/>
          </p:cNvCxnSpPr>
          <p:nvPr/>
        </p:nvCxnSpPr>
        <p:spPr bwMode="auto">
          <a:xfrm rot="5400000">
            <a:off x="1235075" y="3416300"/>
            <a:ext cx="360363" cy="817563"/>
          </a:xfrm>
          <a:prstGeom prst="bentConnector3">
            <a:avLst>
              <a:gd name="adj1" fmla="val 49778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52" name="AutoShape 8"/>
          <p:cNvCxnSpPr>
            <a:cxnSpLocks noChangeShapeType="1"/>
            <a:stCxn id="31750" idx="2"/>
            <a:endCxn id="31758" idx="0"/>
          </p:cNvCxnSpPr>
          <p:nvPr/>
        </p:nvCxnSpPr>
        <p:spPr bwMode="auto">
          <a:xfrm rot="5400000">
            <a:off x="3632200" y="4683125"/>
            <a:ext cx="576263" cy="1236663"/>
          </a:xfrm>
          <a:prstGeom prst="bentConnector3">
            <a:avLst>
              <a:gd name="adj1" fmla="val 49861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53" name="AutoShape 9"/>
          <p:cNvCxnSpPr>
            <a:cxnSpLocks noChangeShapeType="1"/>
            <a:stCxn id="31765" idx="3"/>
            <a:endCxn id="31747" idx="0"/>
          </p:cNvCxnSpPr>
          <p:nvPr/>
        </p:nvCxnSpPr>
        <p:spPr bwMode="auto">
          <a:xfrm>
            <a:off x="5295900" y="1863725"/>
            <a:ext cx="2138363" cy="485775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54" name="AutoShape 10"/>
          <p:cNvCxnSpPr>
            <a:cxnSpLocks noChangeShapeType="1"/>
            <a:stCxn id="31765" idx="1"/>
            <a:endCxn id="31763" idx="0"/>
          </p:cNvCxnSpPr>
          <p:nvPr/>
        </p:nvCxnSpPr>
        <p:spPr bwMode="auto">
          <a:xfrm rot="10800000" flipV="1">
            <a:off x="1824038" y="1863725"/>
            <a:ext cx="1955800" cy="557213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55" name="AutoShape 11"/>
          <p:cNvCxnSpPr>
            <a:cxnSpLocks noChangeShapeType="1"/>
            <a:stCxn id="31747" idx="2"/>
            <a:endCxn id="31749" idx="0"/>
          </p:cNvCxnSpPr>
          <p:nvPr/>
        </p:nvCxnSpPr>
        <p:spPr bwMode="auto">
          <a:xfrm rot="5400000">
            <a:off x="6811169" y="3382169"/>
            <a:ext cx="431800" cy="814388"/>
          </a:xfrm>
          <a:prstGeom prst="bentConnector3">
            <a:avLst>
              <a:gd name="adj1" fmla="val 49634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56" name="AutoShape 12"/>
          <p:cNvCxnSpPr>
            <a:cxnSpLocks noChangeShapeType="1"/>
            <a:stCxn id="31747" idx="2"/>
            <a:endCxn id="31748" idx="0"/>
          </p:cNvCxnSpPr>
          <p:nvPr/>
        </p:nvCxnSpPr>
        <p:spPr bwMode="auto">
          <a:xfrm rot="16200000" flipH="1">
            <a:off x="7599363" y="3408363"/>
            <a:ext cx="431800" cy="762000"/>
          </a:xfrm>
          <a:prstGeom prst="bentConnector3">
            <a:avLst>
              <a:gd name="adj1" fmla="val 49634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1758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4"/>
          <a:stretch>
            <a:fillRect/>
          </a:stretch>
        </p:blipFill>
        <p:spPr bwMode="auto">
          <a:xfrm>
            <a:off x="2555875" y="5589588"/>
            <a:ext cx="1490663" cy="10080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59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4"/>
          <a:stretch>
            <a:fillRect/>
          </a:stretch>
        </p:blipFill>
        <p:spPr bwMode="auto">
          <a:xfrm>
            <a:off x="5003800" y="5589588"/>
            <a:ext cx="1490663" cy="10080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1760" name="AutoShape 16"/>
          <p:cNvCxnSpPr>
            <a:cxnSpLocks noChangeShapeType="1"/>
            <a:stCxn id="31750" idx="2"/>
            <a:endCxn id="31759" idx="0"/>
          </p:cNvCxnSpPr>
          <p:nvPr/>
        </p:nvCxnSpPr>
        <p:spPr bwMode="auto">
          <a:xfrm rot="16200000" flipH="1">
            <a:off x="4856162" y="4695826"/>
            <a:ext cx="576263" cy="1211262"/>
          </a:xfrm>
          <a:prstGeom prst="bentConnector3">
            <a:avLst>
              <a:gd name="adj1" fmla="val 49861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61" name="AutoShape 17"/>
          <p:cNvCxnSpPr>
            <a:cxnSpLocks noChangeShapeType="1"/>
            <a:stCxn id="31765" idx="2"/>
            <a:endCxn id="31750" idx="0"/>
          </p:cNvCxnSpPr>
          <p:nvPr/>
        </p:nvCxnSpPr>
        <p:spPr bwMode="auto">
          <a:xfrm rot="5400000">
            <a:off x="3765550" y="3232151"/>
            <a:ext cx="1546225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1762" name="Picture 1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4005263"/>
            <a:ext cx="1512888" cy="1150937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63" name="Picture 1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79"/>
          <a:stretch>
            <a:fillRect/>
          </a:stretch>
        </p:blipFill>
        <p:spPr bwMode="auto">
          <a:xfrm>
            <a:off x="1042988" y="2420938"/>
            <a:ext cx="1560512" cy="1223962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1764" name="AutoShape 20"/>
          <p:cNvCxnSpPr>
            <a:cxnSpLocks noChangeShapeType="1"/>
            <a:stCxn id="31763" idx="2"/>
            <a:endCxn id="31762" idx="0"/>
          </p:cNvCxnSpPr>
          <p:nvPr/>
        </p:nvCxnSpPr>
        <p:spPr bwMode="auto">
          <a:xfrm rot="16200000" flipH="1">
            <a:off x="2064544" y="3404394"/>
            <a:ext cx="360363" cy="841375"/>
          </a:xfrm>
          <a:prstGeom prst="bentConnector3">
            <a:avLst>
              <a:gd name="adj1" fmla="val 49778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1765" name="Picture 2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66"/>
          <a:stretch>
            <a:fillRect/>
          </a:stretch>
        </p:blipFill>
        <p:spPr bwMode="auto">
          <a:xfrm>
            <a:off x="3779838" y="1268413"/>
            <a:ext cx="1516062" cy="1190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66" name="Text Box 22"/>
          <p:cNvSpPr txBox="1">
            <a:spLocks noChangeArrowheads="1"/>
          </p:cNvSpPr>
          <p:nvPr/>
        </p:nvSpPr>
        <p:spPr bwMode="auto">
          <a:xfrm>
            <a:off x="6804025" y="2781300"/>
            <a:ext cx="12969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600" b="1"/>
              <a:t>PCT</a:t>
            </a:r>
          </a:p>
        </p:txBody>
      </p:sp>
      <p:sp>
        <p:nvSpPr>
          <p:cNvPr id="31767" name="Text Box 23"/>
          <p:cNvSpPr txBox="1">
            <a:spLocks noChangeArrowheads="1"/>
          </p:cNvSpPr>
          <p:nvPr/>
        </p:nvSpPr>
        <p:spPr bwMode="auto">
          <a:xfrm>
            <a:off x="1187450" y="2852738"/>
            <a:ext cx="12969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600" b="1"/>
              <a:t>Europe</a:t>
            </a:r>
          </a:p>
        </p:txBody>
      </p:sp>
      <p:sp>
        <p:nvSpPr>
          <p:cNvPr id="31770" name="Text Box 26"/>
          <p:cNvSpPr txBox="1">
            <a:spLocks noChangeArrowheads="1"/>
          </p:cNvSpPr>
          <p:nvPr/>
        </p:nvSpPr>
        <p:spPr bwMode="auto">
          <a:xfrm>
            <a:off x="3924300" y="4365625"/>
            <a:ext cx="12969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600" b="1"/>
              <a:t>USA</a:t>
            </a:r>
          </a:p>
        </p:txBody>
      </p:sp>
      <p:sp>
        <p:nvSpPr>
          <p:cNvPr id="31771" name="Text Box 27"/>
          <p:cNvSpPr txBox="1">
            <a:spLocks noChangeArrowheads="1"/>
          </p:cNvSpPr>
          <p:nvPr/>
        </p:nvSpPr>
        <p:spPr bwMode="auto">
          <a:xfrm>
            <a:off x="5940425" y="4365625"/>
            <a:ext cx="12969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600" b="1"/>
              <a:t>Brazil</a:t>
            </a:r>
          </a:p>
        </p:txBody>
      </p:sp>
      <p:sp>
        <p:nvSpPr>
          <p:cNvPr id="31772" name="Text Box 28"/>
          <p:cNvSpPr txBox="1">
            <a:spLocks noChangeArrowheads="1"/>
          </p:cNvSpPr>
          <p:nvPr/>
        </p:nvSpPr>
        <p:spPr bwMode="auto">
          <a:xfrm>
            <a:off x="2627313" y="5876925"/>
            <a:ext cx="129698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600" b="1"/>
              <a:t>US Divisional</a:t>
            </a:r>
          </a:p>
        </p:txBody>
      </p:sp>
      <p:sp>
        <p:nvSpPr>
          <p:cNvPr id="31774" name="Text Box 30"/>
          <p:cNvSpPr txBox="1">
            <a:spLocks noChangeArrowheads="1"/>
          </p:cNvSpPr>
          <p:nvPr/>
        </p:nvSpPr>
        <p:spPr bwMode="auto">
          <a:xfrm>
            <a:off x="5076825" y="5872163"/>
            <a:ext cx="129698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600" b="1"/>
              <a:t>US Divisional</a:t>
            </a:r>
          </a:p>
        </p:txBody>
      </p:sp>
      <p:sp>
        <p:nvSpPr>
          <p:cNvPr id="31775" name="Text Box 31"/>
          <p:cNvSpPr txBox="1">
            <a:spLocks noChangeArrowheads="1"/>
          </p:cNvSpPr>
          <p:nvPr/>
        </p:nvSpPr>
        <p:spPr bwMode="auto">
          <a:xfrm>
            <a:off x="1979613" y="4292600"/>
            <a:ext cx="12969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600" b="1"/>
              <a:t>Denmark</a:t>
            </a:r>
          </a:p>
        </p:txBody>
      </p:sp>
      <p:sp>
        <p:nvSpPr>
          <p:cNvPr id="31776" name="Text Box 32"/>
          <p:cNvSpPr txBox="1">
            <a:spLocks noChangeArrowheads="1"/>
          </p:cNvSpPr>
          <p:nvPr/>
        </p:nvSpPr>
        <p:spPr bwMode="auto">
          <a:xfrm>
            <a:off x="7596188" y="4365625"/>
            <a:ext cx="12969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600" b="1"/>
              <a:t>Eurasia</a:t>
            </a:r>
          </a:p>
        </p:txBody>
      </p:sp>
      <p:pic>
        <p:nvPicPr>
          <p:cNvPr id="31778" name="Picture 3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05263"/>
            <a:ext cx="1511300" cy="110807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79" name="Text Box 35"/>
          <p:cNvSpPr txBox="1">
            <a:spLocks noChangeArrowheads="1"/>
          </p:cNvSpPr>
          <p:nvPr/>
        </p:nvSpPr>
        <p:spPr bwMode="auto">
          <a:xfrm>
            <a:off x="395288" y="4292600"/>
            <a:ext cx="12969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600" b="1"/>
              <a:t>Spain</a:t>
            </a:r>
          </a:p>
        </p:txBody>
      </p:sp>
      <p:sp>
        <p:nvSpPr>
          <p:cNvPr id="31780" name="Text Box 36"/>
          <p:cNvSpPr txBox="1">
            <a:spLocks noChangeArrowheads="1"/>
          </p:cNvSpPr>
          <p:nvPr/>
        </p:nvSpPr>
        <p:spPr bwMode="auto">
          <a:xfrm>
            <a:off x="3924300" y="1700213"/>
            <a:ext cx="12969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600" b="1"/>
              <a:t>Russia</a:t>
            </a:r>
          </a:p>
        </p:txBody>
      </p:sp>
    </p:spTree>
    <p:extLst>
      <p:ext uri="{BB962C8B-B14F-4D97-AF65-F5344CB8AC3E}">
        <p14:creationId xmlns:p14="http://schemas.microsoft.com/office/powerpoint/2010/main" val="428754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Patent family ties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56793"/>
            <a:ext cx="8229600" cy="316835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International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Paris Convention </a:t>
            </a:r>
            <a:r>
              <a:rPr lang="en-US" altLang="en-US" dirty="0">
                <a:sym typeface="Wingdings" pitchFamily="2" charset="2"/>
              </a:rPr>
              <a:t> </a:t>
            </a:r>
            <a:r>
              <a:rPr lang="en-US" altLang="en-US" dirty="0"/>
              <a:t>TRIPS Agreement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Patent Cooperation Treaty (PCT</a:t>
            </a:r>
            <a:r>
              <a:rPr lang="en-US" altLang="en-US" dirty="0" smtClean="0"/>
              <a:t>)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n-US" altLang="en-US" dirty="0"/>
          </a:p>
          <a:p>
            <a:pPr>
              <a:lnSpc>
                <a:spcPct val="90000"/>
              </a:lnSpc>
            </a:pPr>
            <a:r>
              <a:rPr lang="en-US" altLang="en-US" dirty="0" smtClean="0"/>
              <a:t>Regional</a:t>
            </a:r>
          </a:p>
          <a:p>
            <a:pPr marL="0" indent="0">
              <a:lnSpc>
                <a:spcPct val="90000"/>
              </a:lnSpc>
              <a:buNone/>
            </a:pPr>
            <a:endParaRPr lang="en-US" altLang="en-US" dirty="0"/>
          </a:p>
          <a:p>
            <a:pPr>
              <a:lnSpc>
                <a:spcPct val="90000"/>
              </a:lnSpc>
            </a:pPr>
            <a:r>
              <a:rPr lang="en-US" altLang="en-US" dirty="0" smtClean="0"/>
              <a:t>National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2611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Patent families: Key feature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>
                <a:sym typeface="Wingdings" pitchFamily="2" charset="2"/>
              </a:rPr>
              <a:t>Patent family members disclose partially or fully identical subject matter</a:t>
            </a:r>
          </a:p>
          <a:p>
            <a:pPr>
              <a:buFontTx/>
              <a:buNone/>
            </a:pPr>
            <a:r>
              <a:rPr lang="en-US" altLang="en-US">
                <a:sym typeface="Wingdings" pitchFamily="2" charset="2"/>
              </a:rPr>
              <a:t> Same or closely related invention</a:t>
            </a:r>
          </a:p>
        </p:txBody>
      </p:sp>
    </p:spTree>
    <p:extLst>
      <p:ext uri="{BB962C8B-B14F-4D97-AF65-F5344CB8AC3E}">
        <p14:creationId xmlns:p14="http://schemas.microsoft.com/office/powerpoint/2010/main" val="65989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Tip!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56793"/>
            <a:ext cx="8229600" cy="2808312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Use a single “representative” patent collection</a:t>
            </a:r>
          </a:p>
          <a:p>
            <a:pPr eaLnBrk="1" hangingPunct="1">
              <a:defRPr/>
            </a:pPr>
            <a:r>
              <a:rPr lang="en-US" dirty="0" smtClean="0"/>
              <a:t>Condense records to a single family member</a:t>
            </a:r>
          </a:p>
          <a:p>
            <a:pPr eaLnBrk="1" hangingPunct="1">
              <a:defRPr/>
            </a:pPr>
            <a:r>
              <a:rPr lang="en-US" dirty="0" smtClean="0"/>
              <a:t>Use tools that cluster patent families </a:t>
            </a:r>
            <a:br>
              <a:rPr lang="en-US" dirty="0" smtClean="0"/>
            </a:br>
            <a:r>
              <a:rPr lang="en-US" dirty="0" smtClean="0"/>
              <a:t>(Remember different patent family definitions!)</a:t>
            </a:r>
          </a:p>
        </p:txBody>
      </p:sp>
    </p:spTree>
    <p:extLst>
      <p:ext uri="{BB962C8B-B14F-4D97-AF65-F5344CB8AC3E}">
        <p14:creationId xmlns:p14="http://schemas.microsoft.com/office/powerpoint/2010/main" val="261087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head of business development tells you:</a:t>
            </a:r>
          </a:p>
          <a:p>
            <a:r>
              <a:rPr lang="en-US" dirty="0" smtClean="0"/>
              <a:t>“We focus mainly on the production of Portland cement.”</a:t>
            </a:r>
          </a:p>
          <a:p>
            <a:r>
              <a:rPr lang="en-US" dirty="0" smtClean="0"/>
              <a:t>“We need to know:</a:t>
            </a:r>
          </a:p>
          <a:p>
            <a:pPr lvl="1"/>
            <a:r>
              <a:rPr lang="en-US" dirty="0" smtClean="0"/>
              <a:t>Which innovative technologies exist in this field?</a:t>
            </a:r>
          </a:p>
          <a:p>
            <a:pPr lvl="1"/>
            <a:r>
              <a:rPr lang="en-US" dirty="0" smtClean="0"/>
              <a:t>Who are major innovators in this field?”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395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en-US" dirty="0" smtClean="0"/>
              <a:t>Patent families: Databases</a:t>
            </a:r>
          </a:p>
        </p:txBody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56793"/>
            <a:ext cx="8229600" cy="352839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en-US" dirty="0" smtClean="0"/>
              <a:t>Simple patent family: All members share all priority documents </a:t>
            </a:r>
            <a:r>
              <a:rPr lang="en-US" altLang="en-US" dirty="0" smtClean="0">
                <a:sym typeface="Wingdings" pitchFamily="2" charset="2"/>
              </a:rPr>
              <a:t> </a:t>
            </a:r>
            <a:r>
              <a:rPr lang="en-US" altLang="en-US" dirty="0" err="1" smtClean="0">
                <a:sym typeface="Wingdings" pitchFamily="2" charset="2"/>
              </a:rPr>
              <a:t>Fampat</a:t>
            </a:r>
            <a:endParaRPr lang="en-US" altLang="en-US" dirty="0" smtClean="0"/>
          </a:p>
          <a:p>
            <a:r>
              <a:rPr lang="en-US" altLang="en-US" dirty="0" smtClean="0"/>
              <a:t>Complex patent family: All members share at least one priority document</a:t>
            </a:r>
          </a:p>
          <a:p>
            <a:r>
              <a:rPr lang="en-US" altLang="en-US" dirty="0" smtClean="0"/>
              <a:t>Extended patent family: At least two members share one priority document </a:t>
            </a:r>
            <a:r>
              <a:rPr lang="en-US" altLang="en-US" dirty="0" smtClean="0">
                <a:sym typeface="Wingdings" pitchFamily="2" charset="2"/>
              </a:rPr>
              <a:t> INPADOC</a:t>
            </a:r>
          </a:p>
          <a:p>
            <a:r>
              <a:rPr lang="en-US" altLang="en-US" dirty="0" smtClean="0">
                <a:sym typeface="Wingdings" pitchFamily="2" charset="2"/>
              </a:rPr>
              <a:t>Artificial patent family: Includes technically equivalent documents  Derwent (otherwise simple patent family)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96649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Name variants</a:t>
            </a:r>
          </a:p>
          <a:p>
            <a:r>
              <a:rPr lang="en-US" dirty="0" smtClean="0"/>
              <a:t>Predecessors and subsidiaries</a:t>
            </a:r>
          </a:p>
          <a:p>
            <a:r>
              <a:rPr lang="en-US" dirty="0" smtClean="0"/>
              <a:t>Name ambiguities</a:t>
            </a:r>
          </a:p>
          <a:p>
            <a:r>
              <a:rPr lang="en-US" dirty="0" smtClean="0"/>
              <a:t>Name order (inventors)</a:t>
            </a:r>
          </a:p>
          <a:p>
            <a:r>
              <a:rPr lang="en-US" dirty="0" smtClean="0"/>
              <a:t>Patent families</a:t>
            </a:r>
          </a:p>
          <a:p>
            <a:r>
              <a:rPr lang="en-US" dirty="0" smtClean="0"/>
              <a:t>Related technologies</a:t>
            </a:r>
          </a:p>
        </p:txBody>
      </p:sp>
    </p:spTree>
    <p:extLst>
      <p:ext uri="{BB962C8B-B14F-4D97-AF65-F5344CB8AC3E}">
        <p14:creationId xmlns:p14="http://schemas.microsoft.com/office/powerpoint/2010/main" val="99248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</a:t>
            </a:r>
            <a:endParaRPr lang="en-US" dirty="0"/>
          </a:p>
        </p:txBody>
      </p:sp>
      <p:pic>
        <p:nvPicPr>
          <p:cNvPr id="6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923676"/>
            <a:ext cx="8229600" cy="27363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776" y="3291828"/>
            <a:ext cx="1018120" cy="27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328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Classification: IPC Official Publication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97" y="1412776"/>
            <a:ext cx="8024522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04864"/>
            <a:ext cx="598437" cy="290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02364"/>
            <a:ext cx="598437" cy="422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738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Classification: F28B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44482"/>
            <a:ext cx="8229600" cy="3978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380780"/>
            <a:ext cx="6316663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533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Steps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Discuss the scope with the client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Choose the right tools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Identify concepts to be searched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Gather synonyms and/or identify relevant classification symbols 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Structure query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Retrieve and review results</a:t>
            </a:r>
          </a:p>
          <a:p>
            <a:pPr eaLnBrk="1" hangingPunct="1"/>
            <a:r>
              <a:rPr lang="en-US" altLang="en-US" b="1" dirty="0" smtClean="0"/>
              <a:t>Report to the client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Repeat!</a:t>
            </a:r>
          </a:p>
        </p:txBody>
      </p:sp>
    </p:spTree>
    <p:extLst>
      <p:ext uri="{BB962C8B-B14F-4D97-AF65-F5344CB8AC3E}">
        <p14:creationId xmlns:p14="http://schemas.microsoft.com/office/powerpoint/2010/main" val="93763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83568" y="1435777"/>
            <a:ext cx="7776864" cy="3073344"/>
          </a:xfrm>
        </p:spPr>
        <p:txBody>
          <a:bodyPr/>
          <a:lstStyle/>
          <a:p>
            <a:r>
              <a:rPr lang="en-US" dirty="0" smtClean="0"/>
              <a:t>The head </a:t>
            </a:r>
            <a:r>
              <a:rPr lang="en-US" dirty="0"/>
              <a:t>of business </a:t>
            </a:r>
            <a:r>
              <a:rPr lang="en-US" dirty="0" smtClean="0"/>
              <a:t>development is satisfied, but wants to know: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“What else can we do with the results of your work?”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28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Levels of analysis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Individual document</a:t>
            </a:r>
          </a:p>
          <a:p>
            <a:pPr eaLnBrk="1" hangingPunct="1"/>
            <a:r>
              <a:rPr lang="en-US" altLang="en-US" smtClean="0"/>
              <a:t>Document sets (organized by document elements)</a:t>
            </a:r>
          </a:p>
        </p:txBody>
      </p:sp>
    </p:spTree>
    <p:extLst>
      <p:ext uri="{BB962C8B-B14F-4D97-AF65-F5344CB8AC3E}">
        <p14:creationId xmlns:p14="http://schemas.microsoft.com/office/powerpoint/2010/main" val="410302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Document elements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000" smtClean="0"/>
              <a:t>Applicants and inventors</a:t>
            </a:r>
          </a:p>
          <a:p>
            <a:pPr eaLnBrk="1" hangingPunct="1">
              <a:defRPr/>
            </a:pPr>
            <a:r>
              <a:rPr lang="en-US" sz="2000" smtClean="0"/>
              <a:t>Office</a:t>
            </a:r>
          </a:p>
          <a:p>
            <a:pPr eaLnBrk="1" hangingPunct="1">
              <a:defRPr/>
            </a:pPr>
            <a:r>
              <a:rPr lang="en-US" sz="2000" smtClean="0"/>
              <a:t>Key dates</a:t>
            </a:r>
          </a:p>
          <a:p>
            <a:pPr eaLnBrk="1" hangingPunct="1">
              <a:defRPr/>
            </a:pPr>
            <a:r>
              <a:rPr lang="en-US" sz="2000" smtClean="0"/>
              <a:t>Invention</a:t>
            </a:r>
          </a:p>
          <a:p>
            <a:pPr eaLnBrk="1" hangingPunct="1">
              <a:defRPr/>
            </a:pPr>
            <a:r>
              <a:rPr lang="en-US" sz="2000" smtClean="0"/>
              <a:t>Citations</a:t>
            </a:r>
          </a:p>
          <a:p>
            <a:pPr eaLnBrk="1" hangingPunct="1">
              <a:defRPr/>
            </a:pPr>
            <a:r>
              <a:rPr lang="en-US" sz="2000" smtClean="0"/>
              <a:t>Legal status</a:t>
            </a:r>
          </a:p>
        </p:txBody>
      </p:sp>
      <p:pic>
        <p:nvPicPr>
          <p:cNvPr id="17420" name="Picture 1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7850" y="1773238"/>
            <a:ext cx="3797300" cy="4352925"/>
          </a:xfrm>
          <a:noFill/>
          <a:ln cap="flat" algn="ctr">
            <a:solidFill>
              <a:schemeClr val="tx1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840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Document elements in detail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497388"/>
          </a:xfrm>
        </p:spPr>
        <p:txBody>
          <a:bodyPr/>
          <a:lstStyle/>
          <a:p>
            <a:pPr eaLnBrk="1" hangingPunct="1"/>
            <a:r>
              <a:rPr lang="en-US" altLang="en-US" smtClean="0"/>
              <a:t>Applicants and inventors</a:t>
            </a:r>
          </a:p>
          <a:p>
            <a:pPr lvl="1" eaLnBrk="1" hangingPunct="1"/>
            <a:r>
              <a:rPr lang="en-US" altLang="en-US" smtClean="0"/>
              <a:t>Name</a:t>
            </a:r>
          </a:p>
          <a:p>
            <a:pPr lvl="1" eaLnBrk="1" hangingPunct="1"/>
            <a:r>
              <a:rPr lang="en-US" altLang="en-US" smtClean="0"/>
              <a:t>Nationality and residence</a:t>
            </a:r>
          </a:p>
        </p:txBody>
      </p:sp>
    </p:spTree>
    <p:extLst>
      <p:ext uri="{BB962C8B-B14F-4D97-AF65-F5344CB8AC3E}">
        <p14:creationId xmlns:p14="http://schemas.microsoft.com/office/powerpoint/2010/main" val="405137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Steps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Discuss the scope with the client</a:t>
            </a:r>
          </a:p>
          <a:p>
            <a:pPr eaLnBrk="1" hangingPunct="1"/>
            <a:r>
              <a:rPr lang="en-US" altLang="en-US" b="1" dirty="0" smtClean="0"/>
              <a:t>Choose the right tools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Identify concepts to be searched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Gather synonyms and/or identify relevant classification symbols 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Structure query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Retrieve and review results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Report to the client</a:t>
            </a:r>
          </a:p>
          <a:p>
            <a:pPr eaLnBrk="1" hangingPunct="1"/>
            <a:r>
              <a:rPr lang="en-US" altLang="en-US" dirty="0" smtClean="0">
                <a:solidFill>
                  <a:schemeClr val="bg2"/>
                </a:solidFill>
              </a:rPr>
              <a:t>Repeat!</a:t>
            </a:r>
          </a:p>
        </p:txBody>
      </p:sp>
    </p:spTree>
    <p:extLst>
      <p:ext uri="{BB962C8B-B14F-4D97-AF65-F5344CB8AC3E}">
        <p14:creationId xmlns:p14="http://schemas.microsoft.com/office/powerpoint/2010/main" val="180177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Document elements in detail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28775"/>
            <a:ext cx="8229600" cy="4497388"/>
          </a:xfrm>
        </p:spPr>
        <p:txBody>
          <a:bodyPr/>
          <a:lstStyle/>
          <a:p>
            <a:pPr eaLnBrk="1" hangingPunct="1"/>
            <a:r>
              <a:rPr lang="en-US" altLang="en-US" smtClean="0"/>
              <a:t>Key dates</a:t>
            </a:r>
          </a:p>
          <a:p>
            <a:pPr lvl="1" eaLnBrk="1" hangingPunct="1"/>
            <a:r>
              <a:rPr lang="en-US" altLang="en-US" smtClean="0"/>
              <a:t>Priority date</a:t>
            </a:r>
          </a:p>
          <a:p>
            <a:pPr lvl="1" eaLnBrk="1" hangingPunct="1"/>
            <a:r>
              <a:rPr lang="en-US" altLang="en-US" smtClean="0"/>
              <a:t>Filing date</a:t>
            </a:r>
          </a:p>
          <a:p>
            <a:pPr lvl="1" eaLnBrk="1" hangingPunct="1"/>
            <a:r>
              <a:rPr lang="en-US" altLang="en-US" smtClean="0"/>
              <a:t>Publication date</a:t>
            </a:r>
          </a:p>
          <a:p>
            <a:pPr lvl="1" eaLnBrk="1" hangingPunct="1"/>
            <a:r>
              <a:rPr lang="en-US" altLang="en-US" smtClean="0"/>
              <a:t>Grant date</a:t>
            </a:r>
          </a:p>
        </p:txBody>
      </p:sp>
    </p:spTree>
    <p:extLst>
      <p:ext uri="{BB962C8B-B14F-4D97-AF65-F5344CB8AC3E}">
        <p14:creationId xmlns:p14="http://schemas.microsoft.com/office/powerpoint/2010/main" val="11596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Document elements in detail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28775"/>
            <a:ext cx="8229600" cy="4497388"/>
          </a:xfrm>
        </p:spPr>
        <p:txBody>
          <a:bodyPr/>
          <a:lstStyle/>
          <a:p>
            <a:pPr eaLnBrk="1" hangingPunct="1"/>
            <a:r>
              <a:rPr lang="en-US" altLang="en-US" smtClean="0"/>
              <a:t>Invention</a:t>
            </a:r>
          </a:p>
          <a:p>
            <a:pPr lvl="1" eaLnBrk="1" hangingPunct="1"/>
            <a:r>
              <a:rPr lang="en-US" altLang="en-US" smtClean="0"/>
              <a:t>Classification</a:t>
            </a:r>
          </a:p>
          <a:p>
            <a:pPr lvl="1" eaLnBrk="1" hangingPunct="1"/>
            <a:r>
              <a:rPr lang="en-US" altLang="en-US" smtClean="0"/>
              <a:t>Title, abstract, description, and claims</a:t>
            </a:r>
          </a:p>
          <a:p>
            <a:pPr lvl="1"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1567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Analysis of document sets</a:t>
            </a:r>
          </a:p>
        </p:txBody>
      </p:sp>
      <p:sp>
        <p:nvSpPr>
          <p:cNvPr id="18435" name="Rectangle 8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773238"/>
            <a:ext cx="3035300" cy="4352925"/>
          </a:xfrm>
        </p:spPr>
        <p:txBody>
          <a:bodyPr/>
          <a:lstStyle/>
          <a:p>
            <a:pPr eaLnBrk="1" hangingPunct="1"/>
            <a:r>
              <a:rPr lang="en-US" altLang="en-US" sz="2000" smtClean="0"/>
              <a:t>Applicant name</a:t>
            </a:r>
          </a:p>
          <a:p>
            <a:pPr eaLnBrk="1" hangingPunct="1"/>
            <a:r>
              <a:rPr lang="en-US" altLang="en-US" sz="2000" smtClean="0"/>
              <a:t>Inventor name</a:t>
            </a:r>
          </a:p>
          <a:p>
            <a:pPr eaLnBrk="1" hangingPunct="1"/>
            <a:r>
              <a:rPr lang="en-US" altLang="en-US" sz="2000" smtClean="0"/>
              <a:t>Applicant nationality / residence</a:t>
            </a:r>
          </a:p>
          <a:p>
            <a:pPr eaLnBrk="1" hangingPunct="1"/>
            <a:r>
              <a:rPr lang="en-US" altLang="en-US" sz="2000" smtClean="0"/>
              <a:t>Office</a:t>
            </a:r>
          </a:p>
        </p:txBody>
      </p:sp>
      <p:sp>
        <p:nvSpPr>
          <p:cNvPr id="18436" name="Rectangle 9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563938" y="1773238"/>
            <a:ext cx="5122862" cy="4352925"/>
          </a:xfrm>
        </p:spPr>
        <p:txBody>
          <a:bodyPr/>
          <a:lstStyle/>
          <a:p>
            <a:pPr eaLnBrk="1" hangingPunct="1">
              <a:buFont typeface="Wingdings" pitchFamily="2" charset="2"/>
              <a:buChar char="à"/>
            </a:pPr>
            <a:r>
              <a:rPr lang="en-US" altLang="en-US" sz="2000" smtClean="0"/>
              <a:t>Top applicants, research collaborations</a:t>
            </a:r>
          </a:p>
          <a:p>
            <a:pPr eaLnBrk="1" hangingPunct="1">
              <a:buFont typeface="Wingdings" pitchFamily="2" charset="2"/>
              <a:buChar char="à"/>
            </a:pPr>
            <a:r>
              <a:rPr lang="en-US" altLang="en-US" sz="2000" smtClean="0"/>
              <a:t>Top inventors, research collaborations</a:t>
            </a:r>
          </a:p>
          <a:p>
            <a:pPr eaLnBrk="1" hangingPunct="1">
              <a:buFont typeface="Wingdings" pitchFamily="2" charset="2"/>
              <a:buChar char="à"/>
            </a:pPr>
            <a:r>
              <a:rPr lang="en-US" altLang="en-US" sz="2000" smtClean="0"/>
              <a:t>Geographical distribution (origins)</a:t>
            </a:r>
            <a:br>
              <a:rPr lang="en-US" altLang="en-US" sz="2000" smtClean="0"/>
            </a:br>
            <a:endParaRPr lang="en-US" altLang="en-US" sz="2000" smtClean="0"/>
          </a:p>
          <a:p>
            <a:pPr eaLnBrk="1" hangingPunct="1">
              <a:buFont typeface="Wingdings" pitchFamily="2" charset="2"/>
              <a:buChar char="à"/>
            </a:pPr>
            <a:r>
              <a:rPr lang="en-US" altLang="en-US" sz="2000" smtClean="0"/>
              <a:t>Geographical distribution (targets)</a:t>
            </a:r>
          </a:p>
        </p:txBody>
      </p:sp>
    </p:spTree>
    <p:extLst>
      <p:ext uri="{BB962C8B-B14F-4D97-AF65-F5344CB8AC3E}">
        <p14:creationId xmlns:p14="http://schemas.microsoft.com/office/powerpoint/2010/main" val="351487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Top applicants</a:t>
            </a:r>
          </a:p>
        </p:txBody>
      </p:sp>
      <p:sp>
        <p:nvSpPr>
          <p:cNvPr id="45059" name="Rectangle 8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5084763"/>
            <a:ext cx="8229600" cy="1041400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smtClean="0"/>
              <a:t>Search by technology</a:t>
            </a:r>
          </a:p>
          <a:p>
            <a:pPr eaLnBrk="1" hangingPunct="1">
              <a:defRPr/>
            </a:pPr>
            <a:r>
              <a:rPr lang="en-US" sz="2000" smtClean="0"/>
              <a:t>Breakdown by patent applicant (name)</a:t>
            </a:r>
          </a:p>
        </p:txBody>
      </p:sp>
      <p:pic>
        <p:nvPicPr>
          <p:cNvPr id="45060" name="Picture 9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14550" y="1773238"/>
            <a:ext cx="4914900" cy="3095625"/>
          </a:xfrm>
        </p:spPr>
      </p:pic>
    </p:spTree>
    <p:extLst>
      <p:ext uri="{BB962C8B-B14F-4D97-AF65-F5344CB8AC3E}">
        <p14:creationId xmlns:p14="http://schemas.microsoft.com/office/powerpoint/2010/main" val="270986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Geographical distribution</a:t>
            </a:r>
          </a:p>
        </p:txBody>
      </p:sp>
      <p:sp>
        <p:nvSpPr>
          <p:cNvPr id="47107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5084763"/>
            <a:ext cx="8229600" cy="1041400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smtClean="0"/>
              <a:t>Search by technology</a:t>
            </a:r>
          </a:p>
          <a:p>
            <a:pPr eaLnBrk="1" hangingPunct="1">
              <a:defRPr/>
            </a:pPr>
            <a:r>
              <a:rPr lang="en-US" sz="2000" smtClean="0"/>
              <a:t>Breakdown by receiving office </a:t>
            </a:r>
            <a:r>
              <a:rPr lang="en-US" sz="2000" smtClean="0">
                <a:sym typeface="Wingdings" charset="0"/>
              </a:rPr>
              <a:t> normalized across offices</a:t>
            </a:r>
            <a:endParaRPr lang="en-US" sz="2000" smtClean="0"/>
          </a:p>
        </p:txBody>
      </p:sp>
      <p:pic>
        <p:nvPicPr>
          <p:cNvPr id="47108" name="Picture 1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02"/>
          <a:stretch>
            <a:fillRect/>
          </a:stretch>
        </p:blipFill>
        <p:spPr>
          <a:xfrm>
            <a:off x="468313" y="1865313"/>
            <a:ext cx="8207375" cy="2787650"/>
          </a:xfrm>
        </p:spPr>
      </p:pic>
    </p:spTree>
    <p:extLst>
      <p:ext uri="{BB962C8B-B14F-4D97-AF65-F5344CB8AC3E}">
        <p14:creationId xmlns:p14="http://schemas.microsoft.com/office/powerpoint/2010/main" val="211564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Uses</a:t>
            </a:r>
          </a:p>
        </p:txBody>
      </p:sp>
      <p:sp>
        <p:nvSpPr>
          <p:cNvPr id="16387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773238"/>
            <a:ext cx="3609975" cy="4352925"/>
          </a:xfrm>
        </p:spPr>
        <p:txBody>
          <a:bodyPr/>
          <a:lstStyle/>
          <a:p>
            <a:pPr eaLnBrk="1" hangingPunct="1"/>
            <a:r>
              <a:rPr lang="en-US" altLang="en-US" sz="2000" smtClean="0"/>
              <a:t>Top applicants</a:t>
            </a:r>
            <a:br>
              <a:rPr lang="en-US" altLang="en-US" sz="2000" smtClean="0"/>
            </a:br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r>
              <a:rPr lang="en-US" altLang="en-US" sz="2000" smtClean="0"/>
              <a:t>Top inventors</a:t>
            </a:r>
          </a:p>
          <a:p>
            <a:pPr eaLnBrk="1" hangingPunct="1"/>
            <a:r>
              <a:rPr lang="en-US" altLang="en-US" sz="2000" smtClean="0"/>
              <a:t>Geographical distribution</a:t>
            </a:r>
          </a:p>
        </p:txBody>
      </p:sp>
      <p:sp>
        <p:nvSpPr>
          <p:cNvPr id="16388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140200" y="1773238"/>
            <a:ext cx="4546600" cy="4352925"/>
          </a:xfrm>
        </p:spPr>
        <p:txBody>
          <a:bodyPr/>
          <a:lstStyle/>
          <a:p>
            <a:pPr eaLnBrk="1" hangingPunct="1">
              <a:buFont typeface="Wingdings" pitchFamily="2" charset="2"/>
              <a:buChar char="à"/>
            </a:pPr>
            <a:r>
              <a:rPr lang="en-US" altLang="en-US" sz="2000" smtClean="0">
                <a:sym typeface="Wingdings" pitchFamily="2" charset="2"/>
              </a:rPr>
              <a:t>Joint ventures</a:t>
            </a:r>
          </a:p>
          <a:p>
            <a:pPr eaLnBrk="1" hangingPunct="1">
              <a:buFont typeface="Wingdings" pitchFamily="2" charset="2"/>
              <a:buChar char="à"/>
            </a:pPr>
            <a:r>
              <a:rPr lang="en-US" altLang="en-US" sz="2000" smtClean="0">
                <a:sym typeface="Wingdings" pitchFamily="2" charset="2"/>
              </a:rPr>
              <a:t>Mergers and acquisitions</a:t>
            </a:r>
          </a:p>
          <a:p>
            <a:pPr eaLnBrk="1" hangingPunct="1">
              <a:buFont typeface="Wingdings" pitchFamily="2" charset="2"/>
              <a:buChar char="à"/>
            </a:pPr>
            <a:r>
              <a:rPr lang="en-US" altLang="en-US" sz="2000" smtClean="0">
                <a:sym typeface="Wingdings" pitchFamily="2" charset="2"/>
              </a:rPr>
              <a:t>Opportunities for transfer of technology and know-how</a:t>
            </a:r>
          </a:p>
          <a:p>
            <a:pPr eaLnBrk="1" hangingPunct="1">
              <a:buFont typeface="Wingdings" pitchFamily="2" charset="2"/>
              <a:buChar char="à"/>
            </a:pPr>
            <a:r>
              <a:rPr lang="en-US" altLang="en-US" sz="2000" smtClean="0"/>
              <a:t>Human resource planning</a:t>
            </a:r>
          </a:p>
          <a:p>
            <a:pPr eaLnBrk="1" hangingPunct="1">
              <a:buFont typeface="Wingdings" pitchFamily="2" charset="2"/>
              <a:buChar char="à"/>
            </a:pPr>
            <a:r>
              <a:rPr lang="en-US" altLang="en-US" sz="2000" smtClean="0"/>
              <a:t>Market analysis</a:t>
            </a:r>
          </a:p>
          <a:p>
            <a:pPr eaLnBrk="1" hangingPunct="1">
              <a:buFont typeface="Wingdings" pitchFamily="2" charset="2"/>
              <a:buChar char="à"/>
            </a:pPr>
            <a:r>
              <a:rPr lang="en-US" altLang="en-US" sz="2000" smtClean="0"/>
              <a:t>Policy planning</a:t>
            </a:r>
          </a:p>
        </p:txBody>
      </p:sp>
    </p:spTree>
    <p:extLst>
      <p:ext uri="{BB962C8B-B14F-4D97-AF65-F5344CB8AC3E}">
        <p14:creationId xmlns:p14="http://schemas.microsoft.com/office/powerpoint/2010/main" val="239422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Analysis of document sets</a:t>
            </a:r>
          </a:p>
        </p:txBody>
      </p:sp>
      <p:sp>
        <p:nvSpPr>
          <p:cNvPr id="18435" name="Rectangle 8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773238"/>
            <a:ext cx="3035300" cy="4352925"/>
          </a:xfrm>
        </p:spPr>
        <p:txBody>
          <a:bodyPr/>
          <a:lstStyle/>
          <a:p>
            <a:pPr eaLnBrk="1" hangingPunct="1"/>
            <a:r>
              <a:rPr lang="en-US" altLang="en-US" sz="2000" dirty="0" smtClean="0"/>
              <a:t>Application date / publication date</a:t>
            </a:r>
          </a:p>
          <a:p>
            <a:pPr eaLnBrk="1" hangingPunct="1"/>
            <a:r>
              <a:rPr lang="en-US" altLang="en-US" sz="2000" dirty="0" smtClean="0"/>
              <a:t>Priority date (filter by legal status)</a:t>
            </a:r>
          </a:p>
          <a:p>
            <a:pPr eaLnBrk="1" hangingPunct="1"/>
            <a:r>
              <a:rPr lang="en-US" altLang="en-US" sz="2000" dirty="0" smtClean="0"/>
              <a:t>Applicant name vs. </a:t>
            </a:r>
            <a:br>
              <a:rPr lang="en-US" altLang="en-US" sz="2000" dirty="0" smtClean="0"/>
            </a:br>
            <a:r>
              <a:rPr lang="en-US" altLang="en-US" sz="2000" dirty="0" smtClean="0"/>
              <a:t>application date / publication </a:t>
            </a:r>
            <a:r>
              <a:rPr lang="en-US" altLang="en-US" sz="2000" dirty="0" smtClean="0"/>
              <a:t>date</a:t>
            </a:r>
          </a:p>
          <a:p>
            <a:pPr eaLnBrk="1" hangingPunct="1"/>
            <a:r>
              <a:rPr lang="en-US" altLang="en-US" sz="2000" dirty="0" smtClean="0"/>
              <a:t>Citations</a:t>
            </a:r>
            <a:endParaRPr lang="en-US" altLang="en-US" sz="2000" dirty="0" smtClean="0"/>
          </a:p>
        </p:txBody>
      </p:sp>
      <p:sp>
        <p:nvSpPr>
          <p:cNvPr id="18436" name="Rectangle 9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563938" y="1773238"/>
            <a:ext cx="5122862" cy="4352925"/>
          </a:xfrm>
        </p:spPr>
        <p:txBody>
          <a:bodyPr/>
          <a:lstStyle/>
          <a:p>
            <a:pPr eaLnBrk="1" hangingPunct="1">
              <a:buFont typeface="Wingdings" pitchFamily="2" charset="2"/>
              <a:buChar char="à"/>
            </a:pPr>
            <a:r>
              <a:rPr lang="en-US" altLang="en-US" sz="2000" dirty="0" smtClean="0"/>
              <a:t>Patenting trends</a:t>
            </a:r>
            <a:br>
              <a:rPr lang="en-US" altLang="en-US" sz="2000" dirty="0" smtClean="0"/>
            </a:br>
            <a:endParaRPr lang="en-US" altLang="en-US" sz="2000" dirty="0" smtClean="0"/>
          </a:p>
          <a:p>
            <a:pPr eaLnBrk="1" hangingPunct="1">
              <a:buFont typeface="Wingdings" pitchFamily="2" charset="2"/>
              <a:buChar char="à"/>
            </a:pPr>
            <a:r>
              <a:rPr lang="en-US" altLang="en-US" sz="2000" dirty="0" smtClean="0"/>
              <a:t>Patent lifecycle</a:t>
            </a:r>
            <a:br>
              <a:rPr lang="en-US" altLang="en-US" sz="2000" dirty="0" smtClean="0"/>
            </a:br>
            <a:endParaRPr lang="en-US" altLang="en-US" sz="2000" dirty="0" smtClean="0"/>
          </a:p>
          <a:p>
            <a:pPr eaLnBrk="1" hangingPunct="1">
              <a:buFont typeface="Wingdings" pitchFamily="2" charset="2"/>
              <a:buChar char="à"/>
            </a:pPr>
            <a:r>
              <a:rPr lang="en-US" altLang="en-US" sz="2000" dirty="0" smtClean="0"/>
              <a:t>Applicant patenting </a:t>
            </a:r>
            <a:r>
              <a:rPr lang="en-US" altLang="en-US" sz="2000" dirty="0" smtClean="0"/>
              <a:t>trends</a:t>
            </a:r>
          </a:p>
          <a:p>
            <a:pPr eaLnBrk="1" hangingPunct="1">
              <a:buFont typeface="Wingdings" pitchFamily="2" charset="2"/>
              <a:buChar char="à"/>
            </a:pPr>
            <a:endParaRPr lang="en-US" altLang="en-US" sz="2000" dirty="0"/>
          </a:p>
          <a:p>
            <a:pPr eaLnBrk="1" hangingPunct="1">
              <a:buFont typeface="Wingdings" pitchFamily="2" charset="2"/>
              <a:buChar char="à"/>
            </a:pPr>
            <a:endParaRPr lang="en-US" altLang="en-US" sz="2000" dirty="0" smtClean="0"/>
          </a:p>
          <a:p>
            <a:pPr eaLnBrk="1" hangingPunct="1">
              <a:buFont typeface="Wingdings" pitchFamily="2" charset="2"/>
              <a:buChar char="à"/>
            </a:pPr>
            <a:r>
              <a:rPr lang="en-US" altLang="en-US" sz="2000" dirty="0" smtClean="0"/>
              <a:t>Citation maps</a:t>
            </a:r>
            <a:endParaRPr lang="en-US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418976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Patenting trends</a:t>
            </a:r>
          </a:p>
        </p:txBody>
      </p:sp>
      <p:sp>
        <p:nvSpPr>
          <p:cNvPr id="46083" name="Rectangle 8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5084763"/>
            <a:ext cx="8229600" cy="1041400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smtClean="0"/>
              <a:t>Search by technology</a:t>
            </a:r>
          </a:p>
          <a:p>
            <a:pPr eaLnBrk="1" hangingPunct="1">
              <a:defRPr/>
            </a:pPr>
            <a:r>
              <a:rPr lang="en-US" sz="2000" smtClean="0"/>
              <a:t>Breakdown by publication date</a:t>
            </a:r>
          </a:p>
        </p:txBody>
      </p:sp>
      <p:pic>
        <p:nvPicPr>
          <p:cNvPr id="46084" name="Picture 1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912938"/>
            <a:ext cx="8229600" cy="2816225"/>
          </a:xfrm>
        </p:spPr>
      </p:pic>
    </p:spTree>
    <p:extLst>
      <p:ext uri="{BB962C8B-B14F-4D97-AF65-F5344CB8AC3E}">
        <p14:creationId xmlns:p14="http://schemas.microsoft.com/office/powerpoint/2010/main" val="118930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Uses</a:t>
            </a:r>
          </a:p>
        </p:txBody>
      </p:sp>
      <p:sp>
        <p:nvSpPr>
          <p:cNvPr id="16387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773238"/>
            <a:ext cx="3609975" cy="4352925"/>
          </a:xfrm>
        </p:spPr>
        <p:txBody>
          <a:bodyPr/>
          <a:lstStyle/>
          <a:p>
            <a:pPr eaLnBrk="1" hangingPunct="1"/>
            <a:r>
              <a:rPr lang="en-US" altLang="en-US" sz="2000" smtClean="0"/>
              <a:t>Patenting trends</a:t>
            </a:r>
          </a:p>
          <a:p>
            <a:pPr eaLnBrk="1" hangingPunct="1"/>
            <a:r>
              <a:rPr lang="en-US" altLang="en-US" sz="2000" smtClean="0"/>
              <a:t>Geographical distribution</a:t>
            </a:r>
          </a:p>
          <a:p>
            <a:pPr eaLnBrk="1" hangingPunct="1"/>
            <a:r>
              <a:rPr lang="en-US" altLang="en-US" sz="2000" smtClean="0"/>
              <a:t>Patent lifecycle</a:t>
            </a:r>
            <a:br>
              <a:rPr lang="en-US" altLang="en-US" sz="2000" smtClean="0"/>
            </a:br>
            <a:endParaRPr lang="en-US" altLang="en-US" sz="2000" smtClean="0"/>
          </a:p>
          <a:p>
            <a:pPr eaLnBrk="1" hangingPunct="1"/>
            <a:r>
              <a:rPr lang="en-US" altLang="en-US" sz="2000" smtClean="0"/>
              <a:t>Applicant patenting trends</a:t>
            </a:r>
          </a:p>
        </p:txBody>
      </p:sp>
      <p:sp>
        <p:nvSpPr>
          <p:cNvPr id="16388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140200" y="1773238"/>
            <a:ext cx="4546600" cy="4352925"/>
          </a:xfrm>
        </p:spPr>
        <p:txBody>
          <a:bodyPr/>
          <a:lstStyle/>
          <a:p>
            <a:pPr eaLnBrk="1" hangingPunct="1">
              <a:buFont typeface="Wingdings" pitchFamily="2" charset="2"/>
              <a:buChar char="à"/>
            </a:pPr>
            <a:r>
              <a:rPr lang="en-US" altLang="en-US" sz="2000" smtClean="0"/>
              <a:t>Technology trends</a:t>
            </a:r>
          </a:p>
          <a:p>
            <a:pPr eaLnBrk="1" hangingPunct="1">
              <a:buFont typeface="Wingdings" pitchFamily="2" charset="2"/>
              <a:buChar char="à"/>
            </a:pPr>
            <a:r>
              <a:rPr lang="en-US" altLang="en-US" sz="2000" smtClean="0"/>
              <a:t>Policy analysis</a:t>
            </a:r>
          </a:p>
          <a:p>
            <a:pPr eaLnBrk="1" hangingPunct="1">
              <a:buFont typeface="Wingdings" pitchFamily="2" charset="2"/>
              <a:buChar char="à"/>
            </a:pPr>
            <a:r>
              <a:rPr lang="en-US" altLang="en-US" sz="2000" smtClean="0"/>
              <a:t>Patent portfolio analysis and valuation</a:t>
            </a:r>
          </a:p>
          <a:p>
            <a:pPr eaLnBrk="1" hangingPunct="1">
              <a:buFont typeface="Wingdings" pitchFamily="2" charset="2"/>
              <a:buChar char="à"/>
            </a:pPr>
            <a:r>
              <a:rPr lang="en-US" altLang="en-US" sz="2000" smtClean="0"/>
              <a:t>R&amp;D trends</a:t>
            </a:r>
          </a:p>
        </p:txBody>
      </p:sp>
    </p:spTree>
    <p:extLst>
      <p:ext uri="{BB962C8B-B14F-4D97-AF65-F5344CB8AC3E}">
        <p14:creationId xmlns:p14="http://schemas.microsoft.com/office/powerpoint/2010/main" val="63426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Citation maps</a:t>
            </a:r>
          </a:p>
        </p:txBody>
      </p:sp>
      <p:pic>
        <p:nvPicPr>
          <p:cNvPr id="25607" name="Picture 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1412875"/>
            <a:ext cx="5400675" cy="3913188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pic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539750" y="6230938"/>
            <a:ext cx="36718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1800"/>
              <a:t>Source: Intellogist, Questel</a:t>
            </a:r>
          </a:p>
        </p:txBody>
      </p:sp>
      <p:pic>
        <p:nvPicPr>
          <p:cNvPr id="25609" name="Picture 9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03575" y="2778125"/>
            <a:ext cx="5483225" cy="31813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264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International Patent Classification (IPC) Official Publication</a:t>
            </a:r>
            <a:r>
              <a:rPr lang="en-US" dirty="0" smtClean="0">
                <a:solidFill>
                  <a:schemeClr val="bg2"/>
                </a:solidFill>
              </a:rPr>
              <a:t/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>http://www.wipo.int/ipcpub</a:t>
            </a:r>
          </a:p>
          <a:p>
            <a:r>
              <a:rPr lang="en-US" dirty="0" smtClean="0"/>
              <a:t>PATENTSCOPE</a:t>
            </a:r>
            <a:br>
              <a:rPr lang="en-US" dirty="0" smtClean="0"/>
            </a:br>
            <a:r>
              <a:rPr lang="en-US" dirty="0" smtClean="0">
                <a:solidFill>
                  <a:schemeClr val="bg2"/>
                </a:solidFill>
              </a:rPr>
              <a:t>http://patentscope.wipo.int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6481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Additional data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smtClean="0"/>
              <a:t>Patent data can also be combined with non-patent information</a:t>
            </a:r>
          </a:p>
          <a:p>
            <a:pPr eaLnBrk="1" hangingPunct="1">
              <a:defRPr/>
            </a:pPr>
            <a:r>
              <a:rPr lang="en-US" smtClean="0"/>
              <a:t>Scientific and technical information</a:t>
            </a:r>
          </a:p>
          <a:p>
            <a:pPr eaLnBrk="1" hangingPunct="1">
              <a:defRPr/>
            </a:pPr>
            <a:r>
              <a:rPr lang="en-US" smtClean="0"/>
              <a:t>Economic information</a:t>
            </a:r>
          </a:p>
          <a:p>
            <a:pPr lvl="1" eaLnBrk="1" hangingPunct="1">
              <a:defRPr/>
            </a:pPr>
            <a:r>
              <a:rPr lang="en-US" smtClean="0">
                <a:ea typeface="Arial" charset="0"/>
              </a:rPr>
              <a:t>R&amp;D expenditure data</a:t>
            </a:r>
          </a:p>
          <a:p>
            <a:pPr lvl="1" eaLnBrk="1" hangingPunct="1">
              <a:defRPr/>
            </a:pPr>
            <a:r>
              <a:rPr lang="en-US" smtClean="0">
                <a:ea typeface="Arial" charset="0"/>
              </a:rPr>
              <a:t>Human resources data</a:t>
            </a:r>
          </a:p>
          <a:p>
            <a:pPr eaLnBrk="1" hangingPunct="1">
              <a:defRPr/>
            </a:pPr>
            <a:r>
              <a:rPr lang="en-US" smtClean="0"/>
              <a:t>Legal information</a:t>
            </a:r>
          </a:p>
          <a:p>
            <a:pPr lvl="1" eaLnBrk="1" hangingPunct="1">
              <a:defRPr/>
            </a:pPr>
            <a:r>
              <a:rPr lang="en-US" smtClean="0">
                <a:ea typeface="Arial" charset="0"/>
              </a:rPr>
              <a:t>Licensing information</a:t>
            </a:r>
          </a:p>
          <a:p>
            <a:pPr lvl="1" eaLnBrk="1" hangingPunct="1">
              <a:defRPr/>
            </a:pPr>
            <a:r>
              <a:rPr lang="en-US" smtClean="0">
                <a:ea typeface="Arial" charset="0"/>
              </a:rPr>
              <a:t>Ownership information</a:t>
            </a:r>
          </a:p>
          <a:p>
            <a:pPr lvl="1" eaLnBrk="1" hangingPunct="1">
              <a:defRPr/>
            </a:pPr>
            <a:endParaRPr lang="en-US" smtClean="0">
              <a:ea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92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en-US" sz="3200" dirty="0" smtClean="0">
              <a:solidFill>
                <a:schemeClr val="bg2"/>
              </a:solidFill>
            </a:endParaRPr>
          </a:p>
          <a:p>
            <a:pPr algn="ctr">
              <a:buFontTx/>
              <a:buNone/>
            </a:pPr>
            <a:endParaRPr lang="en-US" sz="3200" dirty="0">
              <a:solidFill>
                <a:schemeClr val="bg2"/>
              </a:solidFill>
            </a:endParaRPr>
          </a:p>
          <a:p>
            <a:pPr algn="ctr">
              <a:buFontTx/>
              <a:buNone/>
            </a:pPr>
            <a:r>
              <a:rPr lang="en-US" sz="3200" dirty="0" smtClean="0">
                <a:solidFill>
                  <a:schemeClr val="bg2"/>
                </a:solidFill>
              </a:rPr>
              <a:t>tisc@wipo.int</a:t>
            </a:r>
            <a:endParaRPr lang="en-US" sz="3200" dirty="0">
              <a:solidFill>
                <a:schemeClr val="bg2"/>
              </a:solidFill>
            </a:endParaRPr>
          </a:p>
          <a:p>
            <a:pPr algn="ctr">
              <a:buFontTx/>
              <a:buNone/>
            </a:pPr>
            <a:endParaRPr lang="en-US" sz="3200" dirty="0">
              <a:solidFill>
                <a:schemeClr val="bg2"/>
              </a:solidFill>
            </a:endParaRP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5334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 dirty="0" smtClean="0"/>
              <a:t>Features</a:t>
            </a:r>
            <a:endParaRPr lang="en-US" altLang="en-US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56792"/>
            <a:ext cx="8229600" cy="4352925"/>
          </a:xfrm>
        </p:spPr>
        <p:txBody>
          <a:bodyPr/>
          <a:lstStyle/>
          <a:p>
            <a:r>
              <a:rPr lang="en-US" altLang="en-US" dirty="0"/>
              <a:t>Coverage</a:t>
            </a:r>
          </a:p>
          <a:p>
            <a:r>
              <a:rPr lang="en-US" altLang="en-US" dirty="0"/>
              <a:t>Flexibilities</a:t>
            </a:r>
          </a:p>
          <a:p>
            <a:r>
              <a:rPr lang="en-US" altLang="en-US" dirty="0"/>
              <a:t>Interface </a:t>
            </a:r>
          </a:p>
          <a:p>
            <a:r>
              <a:rPr lang="en-US" altLang="en-US" dirty="0"/>
              <a:t>Tools</a:t>
            </a:r>
          </a:p>
          <a:p>
            <a:r>
              <a:rPr lang="en-US" altLang="en-US" dirty="0" smtClean="0"/>
              <a:t>Associated content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1163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nglish">
  <a:themeElements>
    <a:clrScheme name="template_englis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mplate_english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template_englis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template_english</Template>
  <TotalTime>6065</TotalTime>
  <Words>1154</Words>
  <Application>Microsoft Office PowerPoint</Application>
  <PresentationFormat>On-screen Show (4:3)</PresentationFormat>
  <Paragraphs>334</Paragraphs>
  <Slides>81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81</vt:i4>
      </vt:variant>
    </vt:vector>
  </HeadingPairs>
  <TitlesOfParts>
    <vt:vector size="87" baseType="lpstr">
      <vt:lpstr>ＭＳ Ｐゴシック</vt:lpstr>
      <vt:lpstr>Arial</vt:lpstr>
      <vt:lpstr>Arial Black</vt:lpstr>
      <vt:lpstr>Wingdings</vt:lpstr>
      <vt:lpstr>ヒラギノ角ゴ Pro W3</vt:lpstr>
      <vt:lpstr>English</vt:lpstr>
      <vt:lpstr>PowerPoint Presentation</vt:lpstr>
      <vt:lpstr>Overview</vt:lpstr>
      <vt:lpstr>Scenario</vt:lpstr>
      <vt:lpstr>Steps</vt:lpstr>
      <vt:lpstr>Steps</vt:lpstr>
      <vt:lpstr>Scenario</vt:lpstr>
      <vt:lpstr>Steps</vt:lpstr>
      <vt:lpstr>Tools</vt:lpstr>
      <vt:lpstr>Features</vt:lpstr>
      <vt:lpstr>Features: Coverage</vt:lpstr>
      <vt:lpstr>Steps</vt:lpstr>
      <vt:lpstr>Concepts</vt:lpstr>
      <vt:lpstr>Steps</vt:lpstr>
      <vt:lpstr>Classification: IPC Official Publication</vt:lpstr>
      <vt:lpstr>Classification: IPC Official Publication (tools)</vt:lpstr>
      <vt:lpstr>IPC Search</vt:lpstr>
      <vt:lpstr>IPC Advanced Search </vt:lpstr>
      <vt:lpstr>IPC Advanced Search </vt:lpstr>
      <vt:lpstr>IPC Advanced Search </vt:lpstr>
      <vt:lpstr>IPC Advanced Search </vt:lpstr>
      <vt:lpstr>IPC Search Results (Catchword Terms)</vt:lpstr>
      <vt:lpstr>IPC Search Results (Catchword Index)</vt:lpstr>
      <vt:lpstr>IPC Scheme</vt:lpstr>
      <vt:lpstr>IPC Search Results (Definition Terms)</vt:lpstr>
      <vt:lpstr>Steps</vt:lpstr>
      <vt:lpstr>Search: PATENTSCOPE Simple</vt:lpstr>
      <vt:lpstr>Search</vt:lpstr>
      <vt:lpstr>Search</vt:lpstr>
      <vt:lpstr>Results</vt:lpstr>
      <vt:lpstr>Questions</vt:lpstr>
      <vt:lpstr>Results</vt:lpstr>
      <vt:lpstr>Results</vt:lpstr>
      <vt:lpstr>Monitoring</vt:lpstr>
      <vt:lpstr>Questions</vt:lpstr>
      <vt:lpstr>Results</vt:lpstr>
      <vt:lpstr>Analysis</vt:lpstr>
      <vt:lpstr>Analysis</vt:lpstr>
      <vt:lpstr>Applicant</vt:lpstr>
      <vt:lpstr>Applicant</vt:lpstr>
      <vt:lpstr>Challenges</vt:lpstr>
      <vt:lpstr>Name variants (Synonyms)</vt:lpstr>
      <vt:lpstr>Name variants (Errors)</vt:lpstr>
      <vt:lpstr>Name changes (Synonyms)</vt:lpstr>
      <vt:lpstr>Challenges</vt:lpstr>
      <vt:lpstr>Mergers and acquisitions</vt:lpstr>
      <vt:lpstr>Tip!</vt:lpstr>
      <vt:lpstr>Challenges</vt:lpstr>
      <vt:lpstr>Name ambiguities (Homonyms)</vt:lpstr>
      <vt:lpstr>Name ambiguities (Homonyms)</vt:lpstr>
      <vt:lpstr>Tip!</vt:lpstr>
      <vt:lpstr>Challenges</vt:lpstr>
      <vt:lpstr>Name order</vt:lpstr>
      <vt:lpstr>Name order: Example</vt:lpstr>
      <vt:lpstr>Challenges</vt:lpstr>
      <vt:lpstr>Results</vt:lpstr>
      <vt:lpstr>Patent family tree: Example</vt:lpstr>
      <vt:lpstr>Patent family ties</vt:lpstr>
      <vt:lpstr>Patent families: Key feature</vt:lpstr>
      <vt:lpstr>Tip!</vt:lpstr>
      <vt:lpstr>Patent families: Databases</vt:lpstr>
      <vt:lpstr>Challenges</vt:lpstr>
      <vt:lpstr>Analysis</vt:lpstr>
      <vt:lpstr>Classification: IPC Official Publication</vt:lpstr>
      <vt:lpstr>Classification: F28B</vt:lpstr>
      <vt:lpstr>Steps</vt:lpstr>
      <vt:lpstr>Scenario</vt:lpstr>
      <vt:lpstr>Levels of analysis</vt:lpstr>
      <vt:lpstr>Document elements</vt:lpstr>
      <vt:lpstr>Document elements in detail</vt:lpstr>
      <vt:lpstr>Document elements in detail</vt:lpstr>
      <vt:lpstr>Document elements in detail</vt:lpstr>
      <vt:lpstr>Analysis of document sets</vt:lpstr>
      <vt:lpstr>Top applicants</vt:lpstr>
      <vt:lpstr>Geographical distribution</vt:lpstr>
      <vt:lpstr>Uses</vt:lpstr>
      <vt:lpstr>Analysis of document sets</vt:lpstr>
      <vt:lpstr>Patenting trends</vt:lpstr>
      <vt:lpstr>Uses</vt:lpstr>
      <vt:lpstr>Citation maps</vt:lpstr>
      <vt:lpstr>Additional data</vt:lpstr>
      <vt:lpstr>PowerPoint Presentation</vt:lpstr>
    </vt:vector>
  </TitlesOfParts>
  <Company>World Intellectual Property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Riechel</dc:creator>
  <cp:lastModifiedBy>HUSSAIN Mussadiq</cp:lastModifiedBy>
  <cp:revision>68</cp:revision>
  <dcterms:created xsi:type="dcterms:W3CDTF">2014-06-11T08:01:09Z</dcterms:created>
  <dcterms:modified xsi:type="dcterms:W3CDTF">2019-03-20T14:30:03Z</dcterms:modified>
</cp:coreProperties>
</file>