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6"/>
  </p:notesMasterIdLst>
  <p:handoutMasterIdLst>
    <p:handoutMasterId r:id="rId57"/>
  </p:handoutMasterIdLst>
  <p:sldIdLst>
    <p:sldId id="259" r:id="rId2"/>
    <p:sldId id="258" r:id="rId3"/>
    <p:sldId id="260" r:id="rId4"/>
    <p:sldId id="261" r:id="rId5"/>
    <p:sldId id="262" r:id="rId6"/>
    <p:sldId id="263" r:id="rId7"/>
    <p:sldId id="264" r:id="rId8"/>
    <p:sldId id="298" r:id="rId9"/>
    <p:sldId id="303" r:id="rId10"/>
    <p:sldId id="265" r:id="rId11"/>
    <p:sldId id="266" r:id="rId12"/>
    <p:sldId id="268" r:id="rId13"/>
    <p:sldId id="269" r:id="rId14"/>
    <p:sldId id="270" r:id="rId15"/>
    <p:sldId id="304" r:id="rId16"/>
    <p:sldId id="305" r:id="rId17"/>
    <p:sldId id="306" r:id="rId18"/>
    <p:sldId id="307" r:id="rId19"/>
    <p:sldId id="308" r:id="rId20"/>
    <p:sldId id="309" r:id="rId21"/>
    <p:sldId id="271" r:id="rId22"/>
    <p:sldId id="272" r:id="rId23"/>
    <p:sldId id="273" r:id="rId24"/>
    <p:sldId id="276" r:id="rId25"/>
    <p:sldId id="267" r:id="rId26"/>
    <p:sldId id="274" r:id="rId27"/>
    <p:sldId id="275" r:id="rId28"/>
    <p:sldId id="277" r:id="rId29"/>
    <p:sldId id="278" r:id="rId30"/>
    <p:sldId id="279" r:id="rId31"/>
    <p:sldId id="280" r:id="rId32"/>
    <p:sldId id="290" r:id="rId33"/>
    <p:sldId id="291" r:id="rId34"/>
    <p:sldId id="281" r:id="rId35"/>
    <p:sldId id="282" r:id="rId36"/>
    <p:sldId id="284" r:id="rId37"/>
    <p:sldId id="296" r:id="rId38"/>
    <p:sldId id="297" r:id="rId39"/>
    <p:sldId id="283" r:id="rId40"/>
    <p:sldId id="287" r:id="rId41"/>
    <p:sldId id="299" r:id="rId42"/>
    <p:sldId id="288" r:id="rId43"/>
    <p:sldId id="289" r:id="rId44"/>
    <p:sldId id="311" r:id="rId45"/>
    <p:sldId id="312" r:id="rId46"/>
    <p:sldId id="315" r:id="rId47"/>
    <p:sldId id="316" r:id="rId48"/>
    <p:sldId id="317" r:id="rId49"/>
    <p:sldId id="318" r:id="rId50"/>
    <p:sldId id="300" r:id="rId51"/>
    <p:sldId id="301" r:id="rId52"/>
    <p:sldId id="302" r:id="rId53"/>
    <p:sldId id="310" r:id="rId54"/>
    <p:sldId id="314" r:id="rId5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td3202" initials="o"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2" autoAdjust="0"/>
    <p:restoredTop sz="94719" autoAdjust="0"/>
  </p:normalViewPr>
  <p:slideViewPr>
    <p:cSldViewPr>
      <p:cViewPr varScale="1">
        <p:scale>
          <a:sx n="60" d="100"/>
          <a:sy n="60" d="100"/>
        </p:scale>
        <p:origin x="-78" y="-3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540EA51-C841-4CEE-A04D-5A010F5AF782}" type="datetimeFigureOut">
              <a:rPr lang="ru-RU" smtClean="0"/>
              <a:pPr/>
              <a:t>18.03.2019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A83D59-56C7-49DD-9902-1B56213993B1}" type="slidenum">
              <a:rPr lang="ru-RU" smtClean="0"/>
              <a:pPr/>
              <a:t>‹#›</a:t>
            </a:fld>
            <a:endParaRPr lang="ru-RU"/>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D43735-4B5C-4D55-9E0F-2485FD40918E}" type="datetimeFigureOut">
              <a:rPr lang="ru-RU" smtClean="0"/>
              <a:pPr/>
              <a:t>18.03.2019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122923-14F6-46F9-996C-474EACF5EE99}" type="slidenum">
              <a:rPr lang="ru-RU" smtClean="0"/>
              <a:pPr/>
              <a:t>‹#›</a:t>
            </a:fld>
            <a:endParaRPr lang="ru-RU"/>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E122923-14F6-46F9-996C-474EACF5EE99}" type="slidenum">
              <a:rPr lang="ru-RU" smtClean="0"/>
              <a:pPr/>
              <a:t>4</a:t>
            </a:fld>
            <a:endParaRPr lang="ru-RU"/>
          </a:p>
        </p:txBody>
      </p:sp>
      <p:sp>
        <p:nvSpPr>
          <p:cNvPr id="5" name="Нижний колонтитул 4"/>
          <p:cNvSpPr>
            <a:spLocks noGrp="1"/>
          </p:cNvSpPr>
          <p:nvPr>
            <p:ph type="ftr" sz="quarter" idx="1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E122923-14F6-46F9-996C-474EACF5EE99}" type="slidenum">
              <a:rPr lang="ru-RU" smtClean="0"/>
              <a:pPr/>
              <a:t>7</a:t>
            </a:fld>
            <a:endParaRPr lang="ru-RU"/>
          </a:p>
        </p:txBody>
      </p:sp>
      <p:sp>
        <p:nvSpPr>
          <p:cNvPr id="5" name="Нижний колонтитул 4"/>
          <p:cNvSpPr>
            <a:spLocks noGrp="1"/>
          </p:cNvSpPr>
          <p:nvPr>
            <p:ph type="ftr" sz="quarter" idx="1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ижний колонтитул 3"/>
          <p:cNvSpPr>
            <a:spLocks noGrp="1"/>
          </p:cNvSpPr>
          <p:nvPr>
            <p:ph type="ftr" sz="quarter" idx="10"/>
          </p:nvPr>
        </p:nvSpPr>
        <p:spPr/>
        <p:txBody>
          <a:bodyPr/>
          <a:lstStyle/>
          <a:p>
            <a:endParaRPr lang="ru-RU"/>
          </a:p>
        </p:txBody>
      </p:sp>
      <p:sp>
        <p:nvSpPr>
          <p:cNvPr id="5" name="Номер слайда 4"/>
          <p:cNvSpPr>
            <a:spLocks noGrp="1"/>
          </p:cNvSpPr>
          <p:nvPr>
            <p:ph type="sldNum" sz="quarter" idx="11"/>
          </p:nvPr>
        </p:nvSpPr>
        <p:spPr/>
        <p:txBody>
          <a:bodyPr/>
          <a:lstStyle/>
          <a:p>
            <a:fld id="{0E122923-14F6-46F9-996C-474EACF5EE99}" type="slidenum">
              <a:rPr lang="ru-RU" smtClean="0"/>
              <a:pPr/>
              <a:t>22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ижний колонтитул 3"/>
          <p:cNvSpPr>
            <a:spLocks noGrp="1"/>
          </p:cNvSpPr>
          <p:nvPr>
            <p:ph type="ftr" sz="quarter" idx="10"/>
          </p:nvPr>
        </p:nvSpPr>
        <p:spPr/>
        <p:txBody>
          <a:bodyPr/>
          <a:lstStyle/>
          <a:p>
            <a:endParaRPr lang="ru-RU"/>
          </a:p>
        </p:txBody>
      </p:sp>
      <p:sp>
        <p:nvSpPr>
          <p:cNvPr id="5" name="Номер слайда 4"/>
          <p:cNvSpPr>
            <a:spLocks noGrp="1"/>
          </p:cNvSpPr>
          <p:nvPr>
            <p:ph type="sldNum" sz="quarter" idx="11"/>
          </p:nvPr>
        </p:nvSpPr>
        <p:spPr/>
        <p:txBody>
          <a:bodyPr/>
          <a:lstStyle/>
          <a:p>
            <a:fld id="{0E122923-14F6-46F9-996C-474EACF5EE99}" type="slidenum">
              <a:rPr lang="ru-RU" smtClean="0"/>
              <a:pPr/>
              <a:t>23</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ижний колонтитул 3"/>
          <p:cNvSpPr>
            <a:spLocks noGrp="1"/>
          </p:cNvSpPr>
          <p:nvPr>
            <p:ph type="ftr" sz="quarter" idx="10"/>
          </p:nvPr>
        </p:nvSpPr>
        <p:spPr/>
        <p:txBody>
          <a:bodyPr/>
          <a:lstStyle/>
          <a:p>
            <a:endParaRPr lang="ru-RU"/>
          </a:p>
        </p:txBody>
      </p:sp>
      <p:sp>
        <p:nvSpPr>
          <p:cNvPr id="5" name="Номер слайда 4"/>
          <p:cNvSpPr>
            <a:spLocks noGrp="1"/>
          </p:cNvSpPr>
          <p:nvPr>
            <p:ph type="sldNum" sz="quarter" idx="11"/>
          </p:nvPr>
        </p:nvSpPr>
        <p:spPr/>
        <p:txBody>
          <a:bodyPr/>
          <a:lstStyle/>
          <a:p>
            <a:fld id="{0E122923-14F6-46F9-996C-474EACF5EE99}" type="slidenum">
              <a:rPr lang="ru-RU" smtClean="0"/>
              <a:pPr/>
              <a:t>39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84A4C4D6-60A9-4FA7-A6D0-73501D453DFF}" type="datetime1">
              <a:rPr lang="ru-RU" smtClean="0"/>
              <a:pPr/>
              <a:t>18.03.2019</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r>
              <a:rPr lang="ru-RU" smtClean="0"/>
              <a:t>444</a:t>
            </a:r>
            <a:endParaRPr lang="ru-RU"/>
          </a:p>
        </p:txBody>
      </p:sp>
      <p:sp>
        <p:nvSpPr>
          <p:cNvPr id="29" name="Номер слайда 28"/>
          <p:cNvSpPr>
            <a:spLocks noGrp="1"/>
          </p:cNvSpPr>
          <p:nvPr>
            <p:ph type="sldNum" sz="quarter" idx="12"/>
          </p:nvPr>
        </p:nvSpPr>
        <p:spPr>
          <a:xfrm>
            <a:off x="8396288" y="6492240"/>
            <a:ext cx="747712" cy="365760"/>
          </a:xfrm>
        </p:spPr>
        <p:txBody>
          <a:bodyPr/>
          <a:lstStyle>
            <a:lvl1pPr algn="r">
              <a:defRPr sz="1800">
                <a:solidFill>
                  <a:schemeClr val="tx1"/>
                </a:solidFill>
              </a:defRPr>
            </a:lvl1pPr>
          </a:lstStyle>
          <a:p>
            <a:fld id="{6381258E-E2C2-4416-800F-35722D69D59B}"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9F7DBE6-10ED-4EFD-A90D-0D264C8D54B3}" type="datetime1">
              <a:rPr lang="ru-RU" smtClean="0"/>
              <a:pPr/>
              <a:t>18.03.2019</a:t>
            </a:fld>
            <a:endParaRPr lang="ru-RU"/>
          </a:p>
        </p:txBody>
      </p:sp>
      <p:sp>
        <p:nvSpPr>
          <p:cNvPr id="5" name="Нижний колонтитул 4"/>
          <p:cNvSpPr>
            <a:spLocks noGrp="1"/>
          </p:cNvSpPr>
          <p:nvPr>
            <p:ph type="ftr" sz="quarter" idx="11"/>
          </p:nvPr>
        </p:nvSpPr>
        <p:spPr/>
        <p:txBody>
          <a:bodyPr/>
          <a:lstStyle/>
          <a:p>
            <a:r>
              <a:rPr lang="ru-RU" smtClean="0"/>
              <a:t>444</a:t>
            </a:r>
            <a:endParaRPr lang="ru-RU"/>
          </a:p>
        </p:txBody>
      </p:sp>
      <p:sp>
        <p:nvSpPr>
          <p:cNvPr id="6" name="Номер слайда 5"/>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4FBDAC-2A2D-45D9-BB33-17434E027FEA}" type="datetime1">
              <a:rPr lang="ru-RU" smtClean="0"/>
              <a:pPr/>
              <a:t>18.03.2019</a:t>
            </a:fld>
            <a:endParaRPr lang="ru-RU"/>
          </a:p>
        </p:txBody>
      </p:sp>
      <p:sp>
        <p:nvSpPr>
          <p:cNvPr id="5" name="Нижний колонтитул 4"/>
          <p:cNvSpPr>
            <a:spLocks noGrp="1"/>
          </p:cNvSpPr>
          <p:nvPr>
            <p:ph type="ftr" sz="quarter" idx="11"/>
          </p:nvPr>
        </p:nvSpPr>
        <p:spPr/>
        <p:txBody>
          <a:bodyPr/>
          <a:lstStyle/>
          <a:p>
            <a:r>
              <a:rPr lang="ru-RU" smtClean="0"/>
              <a:t>444</a:t>
            </a:r>
            <a:endParaRPr lang="ru-RU"/>
          </a:p>
        </p:txBody>
      </p:sp>
      <p:sp>
        <p:nvSpPr>
          <p:cNvPr id="6" name="Номер слайда 5"/>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175BA2B-0CE1-4102-9EBE-8A6C6CB513E6}" type="datetime1">
              <a:rPr lang="ru-RU" smtClean="0"/>
              <a:pPr/>
              <a:t>18.03.2019</a:t>
            </a:fld>
            <a:endParaRPr lang="ru-RU"/>
          </a:p>
        </p:txBody>
      </p:sp>
      <p:sp>
        <p:nvSpPr>
          <p:cNvPr id="5" name="Нижний колонтитул 4"/>
          <p:cNvSpPr>
            <a:spLocks noGrp="1"/>
          </p:cNvSpPr>
          <p:nvPr>
            <p:ph type="ftr" sz="quarter" idx="11"/>
          </p:nvPr>
        </p:nvSpPr>
        <p:spPr/>
        <p:txBody>
          <a:bodyPr/>
          <a:lstStyle/>
          <a:p>
            <a:r>
              <a:rPr lang="ru-RU" smtClean="0"/>
              <a:t>444</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86FBF9E-4D13-4489-BFD6-DC50F69173C0}" type="datetime1">
              <a:rPr lang="ru-RU" smtClean="0"/>
              <a:pPr/>
              <a:t>18.03.2019</a:t>
            </a:fld>
            <a:endParaRPr lang="ru-RU"/>
          </a:p>
        </p:txBody>
      </p:sp>
      <p:sp>
        <p:nvSpPr>
          <p:cNvPr id="5" name="Нижний колонтитул 4"/>
          <p:cNvSpPr>
            <a:spLocks noGrp="1"/>
          </p:cNvSpPr>
          <p:nvPr>
            <p:ph type="ftr" sz="quarter" idx="11"/>
          </p:nvPr>
        </p:nvSpPr>
        <p:spPr/>
        <p:txBody>
          <a:bodyPr/>
          <a:lstStyle/>
          <a:p>
            <a:r>
              <a:rPr lang="ru-RU" smtClean="0"/>
              <a:t>444</a:t>
            </a:r>
            <a:endParaRPr lang="ru-RU"/>
          </a:p>
        </p:txBody>
      </p:sp>
      <p:sp>
        <p:nvSpPr>
          <p:cNvPr id="6" name="Номер слайда 5"/>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962EAD-9D5B-4165-A052-559BF0194E01}" type="datetime1">
              <a:rPr lang="ru-RU" smtClean="0"/>
              <a:pPr/>
              <a:t>18.03.2019</a:t>
            </a:fld>
            <a:endParaRPr lang="ru-RU"/>
          </a:p>
        </p:txBody>
      </p:sp>
      <p:sp>
        <p:nvSpPr>
          <p:cNvPr id="6" name="Нижний колонтитул 5"/>
          <p:cNvSpPr>
            <a:spLocks noGrp="1"/>
          </p:cNvSpPr>
          <p:nvPr>
            <p:ph type="ftr" sz="quarter" idx="11"/>
          </p:nvPr>
        </p:nvSpPr>
        <p:spPr/>
        <p:txBody>
          <a:bodyPr/>
          <a:lstStyle/>
          <a:p>
            <a:r>
              <a:rPr lang="ru-RU" smtClean="0"/>
              <a:t>444</a:t>
            </a:r>
            <a:endParaRPr lang="ru-RU"/>
          </a:p>
        </p:txBody>
      </p:sp>
      <p:sp>
        <p:nvSpPr>
          <p:cNvPr id="7" name="Номер слайда 6"/>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2BDD8E60-4721-405E-A7F2-79C932B16D9E}" type="datetime1">
              <a:rPr lang="ru-RU" smtClean="0"/>
              <a:pPr/>
              <a:t>18.03.2019</a:t>
            </a:fld>
            <a:endParaRPr lang="ru-RU"/>
          </a:p>
        </p:txBody>
      </p:sp>
      <p:sp>
        <p:nvSpPr>
          <p:cNvPr id="27" name="Номер слайда 26"/>
          <p:cNvSpPr>
            <a:spLocks noGrp="1"/>
          </p:cNvSpPr>
          <p:nvPr>
            <p:ph type="sldNum" sz="quarter" idx="11"/>
          </p:nvPr>
        </p:nvSpPr>
        <p:spPr/>
        <p:txBody>
          <a:bodyPr rtlCol="0"/>
          <a:lstStyle/>
          <a:p>
            <a:fld id="{6381258E-E2C2-4416-800F-35722D69D59B}"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r>
              <a:rPr lang="ru-RU" smtClean="0"/>
              <a:t>444</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80721FA3-7A06-428F-A901-63A46138A0ED}" type="datetime1">
              <a:rPr lang="ru-RU" smtClean="0"/>
              <a:pPr/>
              <a:t>18.03.2019</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r>
              <a:rPr lang="ru-RU" smtClean="0"/>
              <a:t>444</a:t>
            </a:r>
            <a:endParaRPr lang="ru-RU"/>
          </a:p>
        </p:txBody>
      </p:sp>
      <p:sp>
        <p:nvSpPr>
          <p:cNvPr id="5" name="Номер слайда 4"/>
          <p:cNvSpPr>
            <a:spLocks noGrp="1"/>
          </p:cNvSpPr>
          <p:nvPr>
            <p:ph type="sldNum" sz="quarter" idx="12"/>
          </p:nvPr>
        </p:nvSpPr>
        <p:spPr>
          <a:xfrm>
            <a:off x="8174736" y="2272"/>
            <a:ext cx="762000" cy="365760"/>
          </a:xfrm>
        </p:spPr>
        <p:txBody>
          <a:bodyPr/>
          <a:lstStyle/>
          <a:p>
            <a:fld id="{6381258E-E2C2-4416-800F-35722D69D5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AAC28C5-AD81-4B9D-8FAF-2B6DB9DBC70F}" type="datetime1">
              <a:rPr lang="ru-RU" smtClean="0"/>
              <a:pPr/>
              <a:t>18.03.2019</a:t>
            </a:fld>
            <a:endParaRPr lang="ru-RU"/>
          </a:p>
        </p:txBody>
      </p:sp>
      <p:sp>
        <p:nvSpPr>
          <p:cNvPr id="3" name="Нижний колонтитул 2"/>
          <p:cNvSpPr>
            <a:spLocks noGrp="1"/>
          </p:cNvSpPr>
          <p:nvPr>
            <p:ph type="ftr" sz="quarter" idx="11"/>
          </p:nvPr>
        </p:nvSpPr>
        <p:spPr/>
        <p:txBody>
          <a:bodyPr/>
          <a:lstStyle/>
          <a:p>
            <a:r>
              <a:rPr lang="ru-RU" smtClean="0"/>
              <a:t>444</a:t>
            </a:r>
            <a:endParaRPr lang="ru-RU"/>
          </a:p>
        </p:txBody>
      </p:sp>
      <p:sp>
        <p:nvSpPr>
          <p:cNvPr id="4" name="Номер слайда 3"/>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E8F7E6-03CC-4233-846F-9567D17405F3}" type="datetime1">
              <a:rPr lang="ru-RU" smtClean="0"/>
              <a:pPr/>
              <a:t>18.03.2019</a:t>
            </a:fld>
            <a:endParaRPr lang="ru-RU"/>
          </a:p>
        </p:txBody>
      </p:sp>
      <p:sp>
        <p:nvSpPr>
          <p:cNvPr id="6" name="Нижний колонтитул 5"/>
          <p:cNvSpPr>
            <a:spLocks noGrp="1"/>
          </p:cNvSpPr>
          <p:nvPr>
            <p:ph type="ftr" sz="quarter" idx="11"/>
          </p:nvPr>
        </p:nvSpPr>
        <p:spPr/>
        <p:txBody>
          <a:bodyPr/>
          <a:lstStyle/>
          <a:p>
            <a:r>
              <a:rPr lang="ru-RU" smtClean="0"/>
              <a:t>444</a:t>
            </a:r>
            <a:endParaRPr lang="ru-RU"/>
          </a:p>
        </p:txBody>
      </p:sp>
      <p:sp>
        <p:nvSpPr>
          <p:cNvPr id="7" name="Номер слайда 6"/>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6ED34A4-561E-4988-BDAB-A93B8D776038}" type="datetime1">
              <a:rPr lang="ru-RU" smtClean="0"/>
              <a:pPr/>
              <a:t>18.03.2019</a:t>
            </a:fld>
            <a:endParaRPr lang="ru-RU"/>
          </a:p>
        </p:txBody>
      </p:sp>
      <p:sp>
        <p:nvSpPr>
          <p:cNvPr id="6" name="Нижний колонтитул 5"/>
          <p:cNvSpPr>
            <a:spLocks noGrp="1"/>
          </p:cNvSpPr>
          <p:nvPr>
            <p:ph type="ftr" sz="quarter" idx="11"/>
          </p:nvPr>
        </p:nvSpPr>
        <p:spPr/>
        <p:txBody>
          <a:bodyPr/>
          <a:lstStyle/>
          <a:p>
            <a:r>
              <a:rPr lang="ru-RU" smtClean="0"/>
              <a:t>444</a:t>
            </a:r>
            <a:endParaRPr lang="ru-RU"/>
          </a:p>
        </p:txBody>
      </p:sp>
      <p:sp>
        <p:nvSpPr>
          <p:cNvPr id="7" name="Номер слайда 6"/>
          <p:cNvSpPr>
            <a:spLocks noGrp="1"/>
          </p:cNvSpPr>
          <p:nvPr>
            <p:ph type="sldNum" sz="quarter" idx="12"/>
          </p:nvPr>
        </p:nvSpPr>
        <p:spPr/>
        <p:txBody>
          <a:bodyPr/>
          <a:lstStyle/>
          <a:p>
            <a:fld id="{6381258E-E2C2-4416-800F-35722D69D59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027942A-7E2B-40E8-BDE6-4D0ED0836008}" type="datetime1">
              <a:rPr lang="ru-RU" smtClean="0"/>
              <a:pPr/>
              <a:t>18.03.2019</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r>
              <a:rPr lang="ru-RU" smtClean="0"/>
              <a:t>444</a:t>
            </a:r>
            <a:endParaRPr lang="ru-RU"/>
          </a:p>
        </p:txBody>
      </p:sp>
      <p:sp>
        <p:nvSpPr>
          <p:cNvPr id="23" name="Номер слайда 22"/>
          <p:cNvSpPr>
            <a:spLocks noGrp="1"/>
          </p:cNvSpPr>
          <p:nvPr>
            <p:ph type="sldNum" sz="quarter" idx="4"/>
          </p:nvPr>
        </p:nvSpPr>
        <p:spPr>
          <a:xfrm>
            <a:off x="8382000" y="6492240"/>
            <a:ext cx="762000" cy="365760"/>
          </a:xfrm>
          <a:prstGeom prst="rect">
            <a:avLst/>
          </a:prstGeom>
        </p:spPr>
        <p:txBody>
          <a:bodyPr vert="horz" anchor="b"/>
          <a:lstStyle>
            <a:lvl1pPr algn="r" eaLnBrk="1" latinLnBrk="0" hangingPunct="1">
              <a:defRPr kumimoji="0" sz="1800">
                <a:solidFill>
                  <a:schemeClr val="tx1"/>
                </a:solidFill>
              </a:defRPr>
            </a:lvl1pPr>
          </a:lstStyle>
          <a:p>
            <a:fld id="{6381258E-E2C2-4416-800F-35722D69D59B}"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wipo.int/classifications/ipc/ipcpub/?version=20190101&amp;symbol=A41D0023000000" TargetMode="External"/><Relationship Id="rId2" Type="http://schemas.openxmlformats.org/officeDocument/2006/relationships/hyperlink" Target="https://www.wipo.int/classifications/ipc/ipcpub/?version=20190101&amp;symbol=A41D0020000000"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hyperlink" Target="https://www.wipo.int/classifications/ipc/ipcpub/?notion=scheme&amp;version=20190101&amp;symbol=A42B&amp;menulang=en&amp;lang=en&amp;viewmode=f&amp;fipcpc=no&amp;showdeleted=yes&amp;indexes=no&amp;headings=yes&amp;notes=yes&amp;direction=o2n&amp;initial=H&amp;cwid=CW259870565&amp;tree=no&amp;searchmode=smart"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orldwide.espacenet.com/publicationDetails/biblio?FT=D&amp;date=20131106&amp;DB=EPODOC&amp;locale=en_EP&amp;CC=CN&amp;NR=203262365U&amp;KC=U&amp;ND=5"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s://worldwide.espacenet.com/data/espacenetDocument.pdf?flavour=phantomMosaics&amp;locale=en_EP&amp;FT=D&amp;date=20131106&amp;CC=CN&amp;NR=203262365U&amp;KC=U&amp;pageNumber=1&amp;#page=1"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ПОИСК ПО НОВИЗНЕ</a:t>
            </a:r>
            <a:endParaRPr lang="ru-RU" dirty="0"/>
          </a:p>
        </p:txBody>
      </p:sp>
      <p:sp>
        <p:nvSpPr>
          <p:cNvPr id="3" name="Содержимое 2"/>
          <p:cNvSpPr>
            <a:spLocks noGrp="1"/>
          </p:cNvSpPr>
          <p:nvPr>
            <p:ph idx="1"/>
          </p:nvPr>
        </p:nvSpPr>
        <p:spPr>
          <a:xfrm>
            <a:off x="457200" y="2071678"/>
            <a:ext cx="8229600" cy="4502858"/>
          </a:xfrm>
        </p:spPr>
        <p:txBody>
          <a:bodyPr/>
          <a:lstStyle/>
          <a:p>
            <a:pPr>
              <a:lnSpc>
                <a:spcPct val="90000"/>
              </a:lnSpc>
              <a:buNone/>
            </a:pPr>
            <a:r>
              <a:rPr lang="ru-RU" b="1" dirty="0" smtClean="0">
                <a:latin typeface="Arial" charset="0"/>
                <a:cs typeface="Arial" charset="0"/>
              </a:rPr>
              <a:t>Семинар по поиску в патентных базах данных и развитию Центров Поддержки Технологий и Инноваций (ЦПТИ) в Республике Узбекистан</a:t>
            </a:r>
            <a:endParaRPr lang="ru-RU" dirty="0" smtClean="0">
              <a:solidFill>
                <a:srgbClr val="C00000"/>
              </a:solidFill>
              <a:latin typeface="Arial" charset="0"/>
              <a:cs typeface="Arial" charset="0"/>
            </a:endParaRPr>
          </a:p>
          <a:p>
            <a:pPr>
              <a:lnSpc>
                <a:spcPct val="90000"/>
              </a:lnSpc>
              <a:buNone/>
            </a:pPr>
            <a:endParaRPr lang="ru-RU" sz="3200" b="1" dirty="0" smtClean="0">
              <a:solidFill>
                <a:srgbClr val="542804"/>
              </a:solidFill>
              <a:latin typeface="Arial" charset="0"/>
              <a:cs typeface="Arial" charset="0"/>
            </a:endParaRPr>
          </a:p>
          <a:p>
            <a:pPr algn="ctr">
              <a:lnSpc>
                <a:spcPct val="90000"/>
              </a:lnSpc>
              <a:buNone/>
            </a:pPr>
            <a:r>
              <a:rPr lang="ru-RU" sz="3200" b="1" dirty="0" smtClean="0">
                <a:solidFill>
                  <a:srgbClr val="542804"/>
                </a:solidFill>
                <a:latin typeface="Arial" charset="0"/>
                <a:cs typeface="Arial" charset="0"/>
              </a:rPr>
              <a:t>Ташкент 26-27 марта 2019г </a:t>
            </a:r>
          </a:p>
          <a:p>
            <a:pPr marL="0" lvl="1">
              <a:lnSpc>
                <a:spcPct val="90000"/>
              </a:lnSpc>
              <a:spcBef>
                <a:spcPct val="0"/>
              </a:spcBef>
            </a:pPr>
            <a:endParaRPr lang="ru-RU" sz="2400" dirty="0" smtClean="0">
              <a:solidFill>
                <a:srgbClr val="C00000"/>
              </a:solidFill>
            </a:endParaRPr>
          </a:p>
          <a:p>
            <a:pPr marL="0" lvl="1">
              <a:lnSpc>
                <a:spcPct val="90000"/>
              </a:lnSpc>
              <a:spcBef>
                <a:spcPct val="0"/>
              </a:spcBef>
            </a:pPr>
            <a:endParaRPr lang="ru-RU" sz="2400" dirty="0" smtClean="0">
              <a:solidFill>
                <a:srgbClr val="C00000"/>
              </a:solidFill>
            </a:endParaRPr>
          </a:p>
          <a:p>
            <a:pPr marL="0" lvl="1">
              <a:lnSpc>
                <a:spcPct val="90000"/>
              </a:lnSpc>
              <a:spcBef>
                <a:spcPct val="0"/>
              </a:spcBef>
            </a:pPr>
            <a:r>
              <a:rPr lang="ru-RU" sz="2400" dirty="0" smtClean="0">
                <a:solidFill>
                  <a:srgbClr val="984807"/>
                </a:solidFill>
                <a:latin typeface="Arial" charset="0"/>
              </a:rPr>
              <a:t>С.н.с.</a:t>
            </a:r>
            <a:r>
              <a:rPr lang="ru-RU" sz="2400" dirty="0" smtClean="0">
                <a:solidFill>
                  <a:srgbClr val="984807"/>
                </a:solidFill>
              </a:rPr>
              <a:t> 32 ФИПС 	         		      </a:t>
            </a:r>
            <a:r>
              <a:rPr lang="ru-RU" sz="2400" dirty="0" smtClean="0">
                <a:solidFill>
                  <a:srgbClr val="984807"/>
                </a:solidFill>
                <a:latin typeface="Arial" charset="0"/>
              </a:rPr>
              <a:t>З</a:t>
            </a:r>
            <a:r>
              <a:rPr lang="ru-RU" sz="2400" dirty="0" smtClean="0">
                <a:solidFill>
                  <a:srgbClr val="984807"/>
                </a:solidFill>
              </a:rPr>
              <a:t>.</a:t>
            </a:r>
            <a:r>
              <a:rPr lang="ru-RU" sz="2400" dirty="0" smtClean="0">
                <a:solidFill>
                  <a:srgbClr val="984807"/>
                </a:solidFill>
                <a:latin typeface="Arial" charset="0"/>
              </a:rPr>
              <a:t>Э</a:t>
            </a:r>
            <a:r>
              <a:rPr lang="ru-RU" sz="2400" dirty="0" smtClean="0">
                <a:solidFill>
                  <a:srgbClr val="984807"/>
                </a:solidFill>
              </a:rPr>
              <a:t>. </a:t>
            </a:r>
            <a:r>
              <a:rPr lang="ru-RU" sz="2400" dirty="0" smtClean="0">
                <a:solidFill>
                  <a:srgbClr val="984807"/>
                </a:solidFill>
                <a:latin typeface="Arial" charset="0"/>
              </a:rPr>
              <a:t>Войцеховская</a:t>
            </a:r>
          </a:p>
          <a:p>
            <a:pPr marL="0" lvl="1">
              <a:lnSpc>
                <a:spcPct val="90000"/>
              </a:lnSpc>
              <a:spcBef>
                <a:spcPct val="0"/>
              </a:spcBef>
            </a:pPr>
            <a:r>
              <a:rPr lang="ru-RU" sz="2400" dirty="0" smtClean="0">
                <a:solidFill>
                  <a:srgbClr val="984807"/>
                </a:solidFill>
              </a:rPr>
              <a:t>			    </a:t>
            </a:r>
            <a:r>
              <a:rPr lang="ru-RU" sz="1000" dirty="0" smtClean="0">
                <a:solidFill>
                  <a:srgbClr val="984807"/>
                </a:solidFill>
              </a:rPr>
              <a:t> </a:t>
            </a:r>
            <a:r>
              <a:rPr lang="en-US" sz="2400" dirty="0" smtClean="0">
                <a:solidFill>
                  <a:srgbClr val="984807"/>
                </a:solidFill>
              </a:rPr>
              <a:t>orpos@rupto.ru</a:t>
            </a:r>
            <a:endParaRPr lang="ru-RU" sz="2400" dirty="0" smtClean="0">
              <a:solidFill>
                <a:srgbClr val="984807"/>
              </a:solidFill>
            </a:endParaRPr>
          </a:p>
          <a:p>
            <a:endParaRPr lang="ru-RU" dirty="0"/>
          </a:p>
        </p:txBody>
      </p:sp>
      <p:pic>
        <p:nvPicPr>
          <p:cNvPr id="5" name="Picture 2" descr="C:\Users\otd3202\Desktop\index.png"/>
          <p:cNvPicPr>
            <a:picLocks noChangeAspect="1" noChangeArrowheads="1"/>
          </p:cNvPicPr>
          <p:nvPr/>
        </p:nvPicPr>
        <p:blipFill>
          <a:blip r:embed="rId2" cstate="print"/>
          <a:srcRect/>
          <a:stretch>
            <a:fillRect/>
          </a:stretch>
        </p:blipFill>
        <p:spPr bwMode="auto">
          <a:xfrm>
            <a:off x="0" y="0"/>
            <a:ext cx="1428728" cy="1005824"/>
          </a:xfrm>
          <a:prstGeom prst="rect">
            <a:avLst/>
          </a:prstGeom>
          <a:noFill/>
        </p:spPr>
      </p:pic>
      <p:sp>
        <p:nvSpPr>
          <p:cNvPr id="7" name="Номер слайда 6"/>
          <p:cNvSpPr>
            <a:spLocks noGrp="1"/>
          </p:cNvSpPr>
          <p:nvPr>
            <p:ph type="sldNum" sz="quarter" idx="4294967295"/>
          </p:nvPr>
        </p:nvSpPr>
        <p:spPr>
          <a:xfrm>
            <a:off x="8643934" y="6429396"/>
            <a:ext cx="500066" cy="428604"/>
          </a:xfrm>
        </p:spPr>
        <p:txBody>
          <a:bodyPr/>
          <a:lstStyle/>
          <a:p>
            <a:r>
              <a:rPr lang="ru-RU" dirty="0" smtClean="0"/>
              <a:t>1</a:t>
            </a:r>
            <a:endParaRPr lang="ru-RU" dirty="0"/>
          </a:p>
        </p:txBody>
      </p:sp>
      <p:pic>
        <p:nvPicPr>
          <p:cNvPr id="8" name="Рисунок 7"/>
          <p:cNvPicPr/>
          <p:nvPr/>
        </p:nvPicPr>
        <p:blipFill>
          <a:blip r:embed="rId3" cstate="print"/>
          <a:srcRect/>
          <a:stretch>
            <a:fillRect/>
          </a:stretch>
        </p:blipFill>
        <p:spPr bwMode="auto">
          <a:xfrm>
            <a:off x="8334375" y="0"/>
            <a:ext cx="809625" cy="942975"/>
          </a:xfrm>
          <a:prstGeom prst="rect">
            <a:avLst/>
          </a:prstGeom>
          <a:noFill/>
          <a:ln w="9525" cap="flat" cmpd="sng">
            <a:noFill/>
            <a:prstDash val="solid"/>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Объекты не подлежащие патентованию</a:t>
            </a:r>
            <a:endParaRPr lang="ru-RU" dirty="0"/>
          </a:p>
        </p:txBody>
      </p:sp>
      <p:sp>
        <p:nvSpPr>
          <p:cNvPr id="3" name="Содержимое 2"/>
          <p:cNvSpPr>
            <a:spLocks noGrp="1"/>
          </p:cNvSpPr>
          <p:nvPr>
            <p:ph idx="1"/>
          </p:nvPr>
        </p:nvSpPr>
        <p:spPr/>
        <p:txBody>
          <a:bodyPr/>
          <a:lstStyle/>
          <a:p>
            <a:pPr>
              <a:buNone/>
            </a:pPr>
            <a:r>
              <a:rPr lang="ru-RU" dirty="0" smtClean="0"/>
              <a:t>  Иначе говоря, если вы придумали новый бизнес-процесс, основанную на новых принципах социальную сеть, купонный сайт, работающий по не известным ранее правилам, то сделать так, чтобы никто больше не смог повторить вашу идею, не получится.</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0" y="0"/>
            <a:ext cx="1428728" cy="1005824"/>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10</a:t>
            </a:fld>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642926"/>
          </a:xfrm>
        </p:spPr>
        <p:txBody>
          <a:bodyPr>
            <a:normAutofit fontScale="90000"/>
          </a:bodyPr>
          <a:lstStyle/>
          <a:p>
            <a:pPr algn="ctr"/>
            <a:r>
              <a:rPr lang="ru-RU" dirty="0" smtClean="0"/>
              <a:t>Объекты подлежащие патентованию</a:t>
            </a:r>
            <a:endParaRPr lang="ru-RU" dirty="0"/>
          </a:p>
        </p:txBody>
      </p:sp>
      <p:sp>
        <p:nvSpPr>
          <p:cNvPr id="3" name="Содержимое 2"/>
          <p:cNvSpPr>
            <a:spLocks noGrp="1"/>
          </p:cNvSpPr>
          <p:nvPr>
            <p:ph idx="1"/>
          </p:nvPr>
        </p:nvSpPr>
        <p:spPr/>
        <p:txBody>
          <a:bodyPr/>
          <a:lstStyle/>
          <a:p>
            <a:pPr>
              <a:buNone/>
            </a:pPr>
            <a:r>
              <a:rPr lang="ru-RU" dirty="0" smtClean="0"/>
              <a:t>  Однако можно получить патент на систему, состоящую из материальных объектов (например, вычислительных блоков) и реализующую нужную вам функциональность. И тогда тот, кто захочет ее использовать, столкнется с большими трудностями.</a:t>
            </a:r>
            <a:br>
              <a:rPr lang="ru-RU" dirty="0" smtClean="0"/>
            </a:b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0" y="0"/>
            <a:ext cx="1428728" cy="1005824"/>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11</a:t>
            </a:fld>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Объекты подлежащие патентованию</a:t>
            </a:r>
            <a:endParaRPr lang="ru-RU" dirty="0"/>
          </a:p>
        </p:txBody>
      </p:sp>
      <p:sp>
        <p:nvSpPr>
          <p:cNvPr id="3" name="Содержимое 2"/>
          <p:cNvSpPr>
            <a:spLocks noGrp="1"/>
          </p:cNvSpPr>
          <p:nvPr>
            <p:ph idx="1"/>
          </p:nvPr>
        </p:nvSpPr>
        <p:spPr/>
        <p:txBody>
          <a:bodyPr/>
          <a:lstStyle/>
          <a:p>
            <a:pPr>
              <a:buNone/>
            </a:pPr>
            <a:r>
              <a:rPr lang="ru-RU" b="1" dirty="0" smtClean="0">
                <a:solidFill>
                  <a:srgbClr val="FF0000"/>
                </a:solidFill>
              </a:rPr>
              <a:t>   Полезная модель </a:t>
            </a:r>
            <a:r>
              <a:rPr lang="ru-RU" dirty="0" smtClean="0"/>
              <a:t>– это устройство, которое является </a:t>
            </a:r>
            <a:r>
              <a:rPr lang="ru-RU" b="1" dirty="0" smtClean="0">
                <a:solidFill>
                  <a:srgbClr val="FF0000"/>
                </a:solidFill>
              </a:rPr>
              <a:t>новым</a:t>
            </a:r>
            <a:r>
              <a:rPr lang="ru-RU" b="1" dirty="0" smtClean="0"/>
              <a:t> </a:t>
            </a:r>
            <a:r>
              <a:rPr lang="ru-RU" dirty="0" smtClean="0"/>
              <a:t>(то есть, ранее неизвестным из открытых источников), и </a:t>
            </a:r>
            <a:r>
              <a:rPr lang="ru-RU" b="1" dirty="0" smtClean="0">
                <a:solidFill>
                  <a:srgbClr val="FF0000"/>
                </a:solidFill>
              </a:rPr>
              <a:t>промышленно применимым</a:t>
            </a:r>
            <a:r>
              <a:rPr lang="ru-RU" dirty="0" smtClean="0"/>
              <a:t> (то есть, которое можно использовать в хозяйственной деятельности).</a:t>
            </a:r>
            <a:br>
              <a:rPr lang="ru-RU" dirty="0" smtClean="0"/>
            </a:br>
            <a:endParaRPr lang="ru-RU" dirty="0"/>
          </a:p>
        </p:txBody>
      </p:sp>
      <p:pic>
        <p:nvPicPr>
          <p:cNvPr id="4"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4"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12</a:t>
            </a:fld>
            <a:endParaRPr lang="ru-RU"/>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Объекты подлежащие патентованию</a:t>
            </a:r>
            <a:endParaRPr lang="ru-RU" dirty="0"/>
          </a:p>
        </p:txBody>
      </p:sp>
      <p:sp>
        <p:nvSpPr>
          <p:cNvPr id="3" name="Содержимое 2"/>
          <p:cNvSpPr>
            <a:spLocks noGrp="1"/>
          </p:cNvSpPr>
          <p:nvPr>
            <p:ph idx="1"/>
          </p:nvPr>
        </p:nvSpPr>
        <p:spPr/>
        <p:txBody>
          <a:bodyPr/>
          <a:lstStyle/>
          <a:p>
            <a:r>
              <a:rPr lang="ru-RU" b="1" dirty="0" smtClean="0">
                <a:solidFill>
                  <a:srgbClr val="FF0000"/>
                </a:solidFill>
              </a:rPr>
              <a:t>Изобретение </a:t>
            </a:r>
            <a:r>
              <a:rPr lang="ru-RU" dirty="0" smtClean="0"/>
              <a:t>– это или продукт (то есть, опять же устройство, а также вещество, штамм микроорганизма и т.д.), или способ, то есть, действия над материальными объектами, совершаемые материальными средствами, которые являются </a:t>
            </a:r>
            <a:r>
              <a:rPr lang="ru-RU" b="1" dirty="0" smtClean="0">
                <a:solidFill>
                  <a:srgbClr val="FF0000"/>
                </a:solidFill>
              </a:rPr>
              <a:t>новыми</a:t>
            </a:r>
            <a:r>
              <a:rPr lang="ru-RU" dirty="0" smtClean="0">
                <a:solidFill>
                  <a:srgbClr val="FF0000"/>
                </a:solidFill>
              </a:rPr>
              <a:t>, </a:t>
            </a:r>
            <a:r>
              <a:rPr lang="ru-RU" b="1" dirty="0" smtClean="0">
                <a:solidFill>
                  <a:srgbClr val="FF0000"/>
                </a:solidFill>
              </a:rPr>
              <a:t>промышленно применимыми</a:t>
            </a:r>
            <a:r>
              <a:rPr lang="ru-RU" dirty="0" smtClean="0"/>
              <a:t> и имеют </a:t>
            </a:r>
            <a:r>
              <a:rPr lang="ru-RU" b="1" dirty="0" smtClean="0">
                <a:solidFill>
                  <a:srgbClr val="FF0000"/>
                </a:solidFill>
              </a:rPr>
              <a:t>изобретательский уровень</a:t>
            </a:r>
            <a:r>
              <a:rPr lang="ru-RU" dirty="0" smtClean="0">
                <a:solidFill>
                  <a:srgbClr val="FF0000"/>
                </a:solidFill>
              </a:rPr>
              <a:t>.</a:t>
            </a:r>
            <a:endParaRPr lang="ru-RU" dirty="0">
              <a:solidFill>
                <a:srgbClr val="FF0000"/>
              </a:solidFill>
            </a:endParaRPr>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13</a:t>
            </a:fld>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43000"/>
            <a:ext cx="8258204" cy="1066800"/>
          </a:xfrm>
        </p:spPr>
        <p:txBody>
          <a:bodyPr>
            <a:normAutofit fontScale="90000"/>
          </a:bodyPr>
          <a:lstStyle/>
          <a:p>
            <a:pPr algn="ctr"/>
            <a:r>
              <a:rPr lang="ru-RU" b="1" dirty="0" smtClean="0">
                <a:solidFill>
                  <a:srgbClr val="0070C0"/>
                </a:solidFill>
              </a:rPr>
              <a:t>Объекты подлежащие патентованию</a:t>
            </a:r>
            <a:endParaRPr lang="ru-RU" b="1" dirty="0">
              <a:solidFill>
                <a:srgbClr val="0070C0"/>
              </a:solidFill>
            </a:endParaRPr>
          </a:p>
        </p:txBody>
      </p:sp>
      <p:sp>
        <p:nvSpPr>
          <p:cNvPr id="3" name="Содержимое 2"/>
          <p:cNvSpPr>
            <a:spLocks noGrp="1"/>
          </p:cNvSpPr>
          <p:nvPr>
            <p:ph idx="1"/>
          </p:nvPr>
        </p:nvSpPr>
        <p:spPr/>
        <p:txBody>
          <a:bodyPr>
            <a:normAutofit lnSpcReduction="10000"/>
          </a:bodyPr>
          <a:lstStyle/>
          <a:p>
            <a:pPr>
              <a:buNone/>
            </a:pPr>
            <a:r>
              <a:rPr lang="ru-RU" dirty="0" smtClean="0"/>
              <a:t>  Отсюда понятно, что </a:t>
            </a:r>
            <a:r>
              <a:rPr lang="ru-RU" dirty="0" smtClean="0">
                <a:solidFill>
                  <a:srgbClr val="FF0000"/>
                </a:solidFill>
              </a:rPr>
              <a:t>полезную модель </a:t>
            </a:r>
            <a:r>
              <a:rPr lang="ru-RU" dirty="0" smtClean="0"/>
              <a:t>зарегистрировать легче, потому что </a:t>
            </a:r>
            <a:r>
              <a:rPr lang="ru-RU" dirty="0" smtClean="0">
                <a:solidFill>
                  <a:srgbClr val="FF0000"/>
                </a:solidFill>
              </a:rPr>
              <a:t>изобретательский уровень </a:t>
            </a:r>
            <a:r>
              <a:rPr lang="ru-RU" dirty="0" smtClean="0"/>
              <a:t>для нее </a:t>
            </a:r>
            <a:r>
              <a:rPr lang="ru-RU" u="sng" dirty="0" smtClean="0">
                <a:solidFill>
                  <a:srgbClr val="0070C0"/>
                </a:solidFill>
              </a:rPr>
              <a:t>не нужен</a:t>
            </a:r>
            <a:r>
              <a:rPr lang="ru-RU" dirty="0" smtClean="0"/>
              <a:t>. Достаточно, чтобы была </a:t>
            </a:r>
            <a:r>
              <a:rPr lang="ru-RU" dirty="0" smtClean="0">
                <a:solidFill>
                  <a:srgbClr val="FF0000"/>
                </a:solidFill>
              </a:rPr>
              <a:t>новизна</a:t>
            </a:r>
            <a:r>
              <a:rPr lang="ru-RU" dirty="0" smtClean="0"/>
              <a:t> и </a:t>
            </a:r>
            <a:r>
              <a:rPr lang="ru-RU" dirty="0" smtClean="0">
                <a:solidFill>
                  <a:srgbClr val="FF0000"/>
                </a:solidFill>
              </a:rPr>
              <a:t>промышленная применимость</a:t>
            </a:r>
            <a:r>
              <a:rPr lang="ru-RU" dirty="0" smtClean="0"/>
              <a:t>.</a:t>
            </a:r>
            <a:br>
              <a:rPr lang="ru-RU" dirty="0" smtClean="0"/>
            </a:br>
            <a:r>
              <a:rPr lang="ru-RU" dirty="0" smtClean="0"/>
              <a:t/>
            </a:r>
            <a:br>
              <a:rPr lang="ru-RU" dirty="0" smtClean="0"/>
            </a:br>
            <a:r>
              <a:rPr lang="ru-RU" dirty="0" smtClean="0"/>
              <a:t>Но у полезной модели есть и ограничения, потому что ею может быть только </a:t>
            </a:r>
            <a:r>
              <a:rPr lang="ru-RU" b="1" dirty="0" smtClean="0">
                <a:solidFill>
                  <a:srgbClr val="00B050"/>
                </a:solidFill>
              </a:rPr>
              <a:t>устройство</a:t>
            </a:r>
            <a:r>
              <a:rPr lang="ru-RU" dirty="0" smtClean="0"/>
              <a:t>. То есть, ни вещество, ни способ в качестве полезной модели запатентовать </a:t>
            </a:r>
            <a:r>
              <a:rPr lang="ru-RU" dirty="0" smtClean="0">
                <a:solidFill>
                  <a:srgbClr val="0070C0"/>
                </a:solidFill>
              </a:rPr>
              <a:t>нельзя</a:t>
            </a:r>
            <a:r>
              <a:rPr lang="ru-RU" dirty="0" smtClean="0"/>
              <a:t>.</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sp>
        <p:nvSpPr>
          <p:cNvPr id="5" name="Номер слайда 4"/>
          <p:cNvSpPr>
            <a:spLocks noGrp="1"/>
          </p:cNvSpPr>
          <p:nvPr>
            <p:ph type="sldNum" sz="quarter" idx="4294967295"/>
          </p:nvPr>
        </p:nvSpPr>
        <p:spPr>
          <a:xfrm>
            <a:off x="8382000" y="6492240"/>
            <a:ext cx="762000" cy="365760"/>
          </a:xfrm>
        </p:spPr>
        <p:txBody>
          <a:bodyPr/>
          <a:lstStyle/>
          <a:p>
            <a:fld id="{6381258E-E2C2-4416-800F-35722D69D59B}" type="slidenum">
              <a:rPr lang="ru-RU" smtClean="0"/>
              <a:pPr/>
              <a:t>14</a:t>
            </a:fld>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0070C0"/>
                </a:solidFill>
              </a:rPr>
              <a:t>Объекты подлежащие патентованию</a:t>
            </a:r>
            <a:endParaRPr lang="ru-RU" dirty="0"/>
          </a:p>
        </p:txBody>
      </p:sp>
      <p:sp>
        <p:nvSpPr>
          <p:cNvPr id="3" name="Содержимое 2"/>
          <p:cNvSpPr>
            <a:spLocks noGrp="1"/>
          </p:cNvSpPr>
          <p:nvPr>
            <p:ph idx="1"/>
          </p:nvPr>
        </p:nvSpPr>
        <p:spPr/>
        <p:txBody>
          <a:bodyPr/>
          <a:lstStyle/>
          <a:p>
            <a:pPr>
              <a:buNone/>
            </a:pPr>
            <a:r>
              <a:rPr lang="ru-RU" dirty="0" smtClean="0"/>
              <a:t>  Однако при патентовании </a:t>
            </a:r>
            <a:r>
              <a:rPr lang="ru-RU" b="1" dirty="0" smtClean="0">
                <a:solidFill>
                  <a:srgbClr val="00B050"/>
                </a:solidFill>
              </a:rPr>
              <a:t>устройства</a:t>
            </a:r>
            <a:r>
              <a:rPr lang="ru-RU" dirty="0" smtClean="0"/>
              <a:t> в качестве </a:t>
            </a:r>
            <a:r>
              <a:rPr lang="ru-RU" dirty="0" smtClean="0">
                <a:solidFill>
                  <a:srgbClr val="FF0000"/>
                </a:solidFill>
              </a:rPr>
              <a:t>полезной модели </a:t>
            </a:r>
            <a:r>
              <a:rPr lang="ru-RU" dirty="0" smtClean="0"/>
              <a:t>необходимо помнить, что в этом случае  к </a:t>
            </a:r>
            <a:r>
              <a:rPr lang="ru-RU" b="1" dirty="0" smtClean="0">
                <a:solidFill>
                  <a:srgbClr val="00B050"/>
                </a:solidFill>
              </a:rPr>
              <a:t>устройствам </a:t>
            </a:r>
            <a:r>
              <a:rPr lang="ru-RU" dirty="0" smtClean="0"/>
              <a:t>относятся  изделия, не имеющие составных частей (деталей) или состоящие из двух и более частей, соединенных между собой  </a:t>
            </a:r>
            <a:r>
              <a:rPr lang="ru-RU" u="sng" dirty="0" smtClean="0"/>
              <a:t>сборочными операциями, находящиеся в функционально </a:t>
            </a:r>
            <a:r>
              <a:rPr lang="ru-RU" u="sng" dirty="0" smtClean="0">
                <a:solidFill>
                  <a:srgbClr val="C00000"/>
                </a:solidFill>
              </a:rPr>
              <a:t>конструктивном единстве </a:t>
            </a:r>
            <a:r>
              <a:rPr lang="ru-RU" dirty="0" smtClean="0"/>
              <a:t>(сборочные единицы).</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15</a:t>
            </a:fld>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1143008"/>
          </a:xfrm>
        </p:spPr>
        <p:txBody>
          <a:bodyPr>
            <a:normAutofit fontScale="90000"/>
          </a:bodyPr>
          <a:lstStyle/>
          <a:p>
            <a:pPr algn="ctr"/>
            <a:r>
              <a:rPr lang="ru-RU" b="1" dirty="0" smtClean="0">
                <a:solidFill>
                  <a:srgbClr val="0070C0"/>
                </a:solidFill>
              </a:rPr>
              <a:t>Объекты подлежащие патентованию</a:t>
            </a:r>
            <a:endParaRPr lang="ru-RU" dirty="0"/>
          </a:p>
        </p:txBody>
      </p:sp>
      <p:sp>
        <p:nvSpPr>
          <p:cNvPr id="3" name="Содержимое 2"/>
          <p:cNvSpPr>
            <a:spLocks noGrp="1"/>
          </p:cNvSpPr>
          <p:nvPr>
            <p:ph idx="1"/>
          </p:nvPr>
        </p:nvSpPr>
        <p:spPr>
          <a:xfrm>
            <a:off x="457200" y="1857364"/>
            <a:ext cx="8229600" cy="4717172"/>
          </a:xfrm>
        </p:spPr>
        <p:txBody>
          <a:bodyPr>
            <a:normAutofit/>
          </a:bodyPr>
          <a:lstStyle/>
          <a:p>
            <a:pPr>
              <a:buNone/>
            </a:pPr>
            <a:r>
              <a:rPr lang="ru-RU" dirty="0" smtClean="0"/>
              <a:t>   Поясним на примере: вы можете запатентовать как </a:t>
            </a:r>
            <a:r>
              <a:rPr lang="ru-RU" dirty="0" smtClean="0">
                <a:solidFill>
                  <a:srgbClr val="C00000"/>
                </a:solidFill>
              </a:rPr>
              <a:t>полезную модель </a:t>
            </a:r>
            <a:r>
              <a:rPr lang="ru-RU" dirty="0" smtClean="0"/>
              <a:t>закрывающую группу, выполненную за одно целое из пластика и содержащую расположенные рядами крышки для закрывания банок , причем указанные крышки соединены между собой перемычками, выполненными с возможностью разделения банок друг от друга без удаления крышек . </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16</a:t>
            </a:fld>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0070C0"/>
                </a:solidFill>
              </a:rPr>
              <a:t>Объекты подлежащие патентованию</a:t>
            </a:r>
            <a:endParaRPr lang="ru-RU" dirty="0"/>
          </a:p>
        </p:txBody>
      </p:sp>
      <p:sp>
        <p:nvSpPr>
          <p:cNvPr id="3" name="Содержимое 2"/>
          <p:cNvSpPr>
            <a:spLocks noGrp="1"/>
          </p:cNvSpPr>
          <p:nvPr>
            <p:ph idx="1"/>
          </p:nvPr>
        </p:nvSpPr>
        <p:spPr/>
        <p:txBody>
          <a:bodyPr/>
          <a:lstStyle/>
          <a:p>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60418" name="Picture 2" descr="C:\Users\otd3202\Desktop\00000001-m.gif"/>
          <p:cNvPicPr>
            <a:picLocks noChangeAspect="1" noChangeArrowheads="1"/>
          </p:cNvPicPr>
          <p:nvPr/>
        </p:nvPicPr>
        <p:blipFill>
          <a:blip r:embed="rId4" cstate="print"/>
          <a:srcRect/>
          <a:stretch>
            <a:fillRect/>
          </a:stretch>
        </p:blipFill>
        <p:spPr bwMode="auto">
          <a:xfrm>
            <a:off x="1089025" y="2786057"/>
            <a:ext cx="5983305" cy="3643339"/>
          </a:xfrm>
          <a:prstGeom prst="rect">
            <a:avLst/>
          </a:prstGeom>
          <a:noFill/>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17</a:t>
            </a:fld>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0070C0"/>
                </a:solidFill>
              </a:rPr>
              <a:t>Объекты не подлежащие патентованию</a:t>
            </a:r>
            <a:endParaRPr lang="ru-RU" dirty="0"/>
          </a:p>
        </p:txBody>
      </p:sp>
      <p:sp>
        <p:nvSpPr>
          <p:cNvPr id="3" name="Содержимое 2"/>
          <p:cNvSpPr>
            <a:spLocks noGrp="1"/>
          </p:cNvSpPr>
          <p:nvPr>
            <p:ph idx="1"/>
          </p:nvPr>
        </p:nvSpPr>
        <p:spPr>
          <a:xfrm>
            <a:off x="428596" y="2285992"/>
            <a:ext cx="8229600" cy="4325112"/>
          </a:xfrm>
        </p:spPr>
        <p:txBody>
          <a:bodyPr/>
          <a:lstStyle/>
          <a:p>
            <a:r>
              <a:rPr lang="ru-RU" dirty="0" smtClean="0"/>
              <a:t>Однако вы </a:t>
            </a:r>
            <a:r>
              <a:rPr lang="ru-RU" u="sng" dirty="0" smtClean="0"/>
              <a:t>не сможете </a:t>
            </a:r>
            <a:r>
              <a:rPr lang="ru-RU" dirty="0" smtClean="0"/>
              <a:t>запатентовать устройство в качестве </a:t>
            </a:r>
            <a:r>
              <a:rPr lang="ru-RU" dirty="0" smtClean="0">
                <a:solidFill>
                  <a:srgbClr val="C00000"/>
                </a:solidFill>
              </a:rPr>
              <a:t>полезной модели</a:t>
            </a:r>
            <a:r>
              <a:rPr lang="ru-RU" dirty="0" smtClean="0"/>
              <a:t>, если оно состоит из разъемных  независимых частей, например </a:t>
            </a:r>
          </a:p>
          <a:p>
            <a:pPr>
              <a:buNone/>
            </a:pPr>
            <a:r>
              <a:rPr lang="ru-RU" dirty="0" smtClean="0"/>
              <a:t>   «банка для напитков с ложкой»</a:t>
            </a:r>
            <a:endParaRPr lang="ru-RU" dirty="0"/>
          </a:p>
        </p:txBody>
      </p:sp>
      <p:sp>
        <p:nvSpPr>
          <p:cNvPr id="4" name="Номер слайда 3"/>
          <p:cNvSpPr>
            <a:spLocks noGrp="1"/>
          </p:cNvSpPr>
          <p:nvPr>
            <p:ph type="sldNum" sz="quarter" idx="4294967295"/>
          </p:nvPr>
        </p:nvSpPr>
        <p:spPr>
          <a:xfrm>
            <a:off x="8382000" y="6492240"/>
            <a:ext cx="762000" cy="365760"/>
          </a:xfrm>
        </p:spPr>
        <p:txBody>
          <a:bodyPr/>
          <a:lstStyle/>
          <a:p>
            <a:fld id="{6381258E-E2C2-4416-800F-35722D69D59B}" type="slidenum">
              <a:rPr lang="ru-RU" smtClean="0"/>
              <a:pPr/>
              <a:t>18</a:t>
            </a:fld>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285736"/>
          </a:xfrm>
        </p:spPr>
        <p:txBody>
          <a:bodyPr>
            <a:normAutofit fontScale="90000"/>
          </a:bodyPr>
          <a:lstStyle/>
          <a:p>
            <a:pPr algn="ctr"/>
            <a:r>
              <a:rPr lang="ru-RU" dirty="0" smtClean="0">
                <a:solidFill>
                  <a:srgbClr val="C00000"/>
                </a:solidFill>
              </a:rPr>
              <a:t>Банка с ложечкой</a:t>
            </a:r>
            <a:endParaRPr lang="ru-RU" dirty="0">
              <a:solidFill>
                <a:srgbClr val="C00000"/>
              </a:solidFill>
            </a:endParaRPr>
          </a:p>
        </p:txBody>
      </p:sp>
      <p:sp>
        <p:nvSpPr>
          <p:cNvPr id="3" name="Содержимое 2"/>
          <p:cNvSpPr>
            <a:spLocks noGrp="1"/>
          </p:cNvSpPr>
          <p:nvPr>
            <p:ph idx="1"/>
          </p:nvPr>
        </p:nvSpPr>
        <p:spPr/>
        <p:txBody>
          <a:bodyPr/>
          <a:lstStyle/>
          <a:p>
            <a:endParaRPr lang="ru-RU"/>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61442" name="Picture 2" descr="C:\Users\otd3202\Desktop\00000001-m.gif"/>
          <p:cNvPicPr>
            <a:picLocks noChangeAspect="1" noChangeArrowheads="1"/>
          </p:cNvPicPr>
          <p:nvPr/>
        </p:nvPicPr>
        <p:blipFill>
          <a:blip r:embed="rId4" cstate="print"/>
          <a:srcRect/>
          <a:stretch>
            <a:fillRect/>
          </a:stretch>
        </p:blipFill>
        <p:spPr bwMode="auto">
          <a:xfrm>
            <a:off x="357158" y="1700198"/>
            <a:ext cx="8429684" cy="5157802"/>
          </a:xfrm>
          <a:prstGeom prst="rect">
            <a:avLst/>
          </a:prstGeom>
          <a:noFill/>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19</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686800" cy="939784"/>
          </a:xfrm>
        </p:spPr>
        <p:txBody>
          <a:bodyPr/>
          <a:lstStyle/>
          <a:p>
            <a:pPr algn="ctr"/>
            <a:r>
              <a:rPr lang="ru-RU" dirty="0" smtClean="0"/>
              <a:t>Мировая новизна</a:t>
            </a:r>
            <a:endParaRPr lang="ru-RU" dirty="0"/>
          </a:p>
        </p:txBody>
      </p:sp>
      <p:sp>
        <p:nvSpPr>
          <p:cNvPr id="3" name="Содержимое 2"/>
          <p:cNvSpPr>
            <a:spLocks noGrp="1"/>
          </p:cNvSpPr>
          <p:nvPr>
            <p:ph idx="1"/>
          </p:nvPr>
        </p:nvSpPr>
        <p:spPr>
          <a:xfrm>
            <a:off x="457200" y="1428736"/>
            <a:ext cx="8229600" cy="5145800"/>
          </a:xfrm>
        </p:spPr>
        <p:txBody>
          <a:bodyPr>
            <a:normAutofit lnSpcReduction="10000"/>
          </a:bodyPr>
          <a:lstStyle/>
          <a:p>
            <a:r>
              <a:rPr lang="ru-RU" dirty="0" smtClean="0"/>
              <a:t>Патентный поиск проводят </a:t>
            </a:r>
            <a:r>
              <a:rPr lang="ru-RU" dirty="0"/>
              <a:t>с целью определения соответствия заявляемого объекта патентования критерию новизны. Соответствие критерию новизны означает, что на дату подачи заявки данное техническое решение не было известно во </a:t>
            </a:r>
            <a:r>
              <a:rPr lang="ru-RU" dirty="0">
                <a:solidFill>
                  <a:srgbClr val="FF0000"/>
                </a:solidFill>
              </a:rPr>
              <a:t>всем мире</a:t>
            </a:r>
            <a:r>
              <a:rPr lang="ru-RU" dirty="0"/>
              <a:t>. Эта процедура не является обязательной, однако, по результатам патентного поиска можно сделать вывод о целесообразности патентования изобретения или полезной модели. Патентный поиск проводится по базам данных патентных ведомств.</a:t>
            </a:r>
          </a:p>
        </p:txBody>
      </p:sp>
      <p:pic>
        <p:nvPicPr>
          <p:cNvPr id="2050"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2052"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1288"/>
            <a:ext cx="762000" cy="366712"/>
          </a:xfrm>
        </p:spPr>
        <p:txBody>
          <a:bodyPr/>
          <a:lstStyle/>
          <a:p>
            <a:fld id="{6381258E-E2C2-4416-800F-35722D69D59B}" type="slidenum">
              <a:rPr lang="ru-RU" smtClean="0"/>
              <a:pPr/>
              <a:t>2</a:t>
            </a:fld>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928694"/>
          </a:xfrm>
        </p:spPr>
        <p:txBody>
          <a:bodyPr>
            <a:normAutofit fontScale="90000"/>
          </a:bodyPr>
          <a:lstStyle/>
          <a:p>
            <a:pPr algn="ctr"/>
            <a:r>
              <a:rPr lang="ru-RU" dirty="0" smtClean="0">
                <a:solidFill>
                  <a:srgbClr val="0070C0"/>
                </a:solidFill>
              </a:rPr>
              <a:t>Объекты подлежащие патентованию</a:t>
            </a:r>
            <a:br>
              <a:rPr lang="ru-RU" dirty="0" smtClean="0">
                <a:solidFill>
                  <a:srgbClr val="0070C0"/>
                </a:solidFill>
              </a:rPr>
            </a:br>
            <a:endParaRPr lang="ru-RU" dirty="0">
              <a:solidFill>
                <a:srgbClr val="0070C0"/>
              </a:solidFill>
            </a:endParaRPr>
          </a:p>
        </p:txBody>
      </p:sp>
      <p:sp>
        <p:nvSpPr>
          <p:cNvPr id="3" name="Содержимое 2"/>
          <p:cNvSpPr>
            <a:spLocks noGrp="1"/>
          </p:cNvSpPr>
          <p:nvPr>
            <p:ph idx="1"/>
          </p:nvPr>
        </p:nvSpPr>
        <p:spPr>
          <a:xfrm>
            <a:off x="457200" y="1643050"/>
            <a:ext cx="8229600" cy="4931486"/>
          </a:xfrm>
        </p:spPr>
        <p:txBody>
          <a:bodyPr>
            <a:normAutofit fontScale="92500" lnSpcReduction="10000"/>
          </a:bodyPr>
          <a:lstStyle/>
          <a:p>
            <a:pPr>
              <a:buNone/>
            </a:pPr>
            <a:r>
              <a:rPr lang="ru-RU" dirty="0" smtClean="0"/>
              <a:t> </a:t>
            </a:r>
            <a:r>
              <a:rPr lang="ru-RU" dirty="0" smtClean="0"/>
              <a:t> Но </a:t>
            </a:r>
            <a:r>
              <a:rPr lang="ru-RU" dirty="0" smtClean="0"/>
              <a:t>вы сможете запатентовать его как </a:t>
            </a:r>
            <a:r>
              <a:rPr lang="ru-RU" dirty="0" smtClean="0">
                <a:solidFill>
                  <a:srgbClr val="C00000"/>
                </a:solidFill>
              </a:rPr>
              <a:t>изобретение:</a:t>
            </a:r>
          </a:p>
          <a:p>
            <a:pPr>
              <a:buNone/>
            </a:pPr>
            <a:r>
              <a:rPr lang="ru-RU" dirty="0" smtClean="0"/>
              <a:t>   Конструкция упаковки для хранения и распределения насыпного продукта, например продукта в виде порошка, при этом указанная конструкция (1) упаковки содержит:</a:t>
            </a:r>
          </a:p>
          <a:p>
            <a:pPr>
              <a:buNone/>
            </a:pPr>
            <a:r>
              <a:rPr lang="ru-RU" dirty="0" smtClean="0"/>
              <a:t>- емкость (2) в виде банки , металлическое монтажное кольцо (8), содержащее наружную часть (16), выполненную с возможностью крепления на бортике указанного корпуса (3) емкости, </a:t>
            </a:r>
            <a:r>
              <a:rPr lang="ru-RU" dirty="0" smtClean="0">
                <a:solidFill>
                  <a:srgbClr val="C00000"/>
                </a:solidFill>
              </a:rPr>
              <a:t>аксессуар</a:t>
            </a:r>
            <a:r>
              <a:rPr lang="ru-RU" dirty="0" smtClean="0"/>
              <a:t> (11) для отбора и распределения порции указанного расфасованного продукта.</a:t>
            </a:r>
          </a:p>
          <a:p>
            <a:endParaRPr lang="ru-RU" dirty="0">
              <a:solidFill>
                <a:srgbClr val="C00000"/>
              </a:solidFill>
            </a:endParaRPr>
          </a:p>
        </p:txBody>
      </p:sp>
      <p:sp>
        <p:nvSpPr>
          <p:cNvPr id="4" name="Номер слайда 3"/>
          <p:cNvSpPr>
            <a:spLocks noGrp="1"/>
          </p:cNvSpPr>
          <p:nvPr>
            <p:ph type="sldNum" sz="quarter" idx="4294967295"/>
          </p:nvPr>
        </p:nvSpPr>
        <p:spPr>
          <a:xfrm>
            <a:off x="8382000" y="6492240"/>
            <a:ext cx="762000" cy="365760"/>
          </a:xfrm>
        </p:spPr>
        <p:txBody>
          <a:bodyPr/>
          <a:lstStyle/>
          <a:p>
            <a:fld id="{6381258E-E2C2-4416-800F-35722D69D59B}" type="slidenum">
              <a:rPr lang="ru-RU" smtClean="0"/>
              <a:pPr/>
              <a:t>20</a:t>
            </a:fld>
            <a:endParaRPr lang="ru-R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928678"/>
          </a:xfrm>
        </p:spPr>
        <p:txBody>
          <a:bodyPr>
            <a:normAutofit fontScale="90000"/>
          </a:bodyPr>
          <a:lstStyle/>
          <a:p>
            <a:pPr algn="ctr"/>
            <a:r>
              <a:rPr lang="ru-RU" b="1" dirty="0" smtClean="0">
                <a:solidFill>
                  <a:srgbClr val="0070C0"/>
                </a:solidFill>
              </a:rPr>
              <a:t>Объекты подлежащие патентованию</a:t>
            </a:r>
            <a:endParaRPr lang="ru-RU" b="1" dirty="0">
              <a:solidFill>
                <a:srgbClr val="0070C0"/>
              </a:solidFill>
            </a:endParaRPr>
          </a:p>
        </p:txBody>
      </p:sp>
      <p:sp>
        <p:nvSpPr>
          <p:cNvPr id="3" name="Содержимое 2"/>
          <p:cNvSpPr>
            <a:spLocks noGrp="1"/>
          </p:cNvSpPr>
          <p:nvPr>
            <p:ph idx="1"/>
          </p:nvPr>
        </p:nvSpPr>
        <p:spPr/>
        <p:txBody>
          <a:bodyPr>
            <a:normAutofit/>
          </a:bodyPr>
          <a:lstStyle/>
          <a:p>
            <a:pPr>
              <a:buNone/>
            </a:pPr>
            <a:r>
              <a:rPr lang="ru-RU" dirty="0" smtClean="0"/>
              <a:t>   Теперь предположим, что </a:t>
            </a:r>
            <a:r>
              <a:rPr lang="ru-RU" dirty="0" smtClean="0">
                <a:solidFill>
                  <a:srgbClr val="00B050"/>
                </a:solidFill>
              </a:rPr>
              <a:t>устройство</a:t>
            </a:r>
            <a:r>
              <a:rPr lang="ru-RU" dirty="0" smtClean="0"/>
              <a:t> — это как раз то, что нам нужно. Осталось только проверить, обладает ли оно </a:t>
            </a:r>
            <a:r>
              <a:rPr lang="ru-RU" dirty="0" smtClean="0">
                <a:solidFill>
                  <a:srgbClr val="FF0000"/>
                </a:solidFill>
              </a:rPr>
              <a:t>промышленной применимостью</a:t>
            </a:r>
            <a:r>
              <a:rPr lang="ru-RU" dirty="0" smtClean="0"/>
              <a:t> и </a:t>
            </a:r>
            <a:r>
              <a:rPr lang="ru-RU" dirty="0" smtClean="0">
                <a:solidFill>
                  <a:srgbClr val="FF0000"/>
                </a:solidFill>
              </a:rPr>
              <a:t>новизной.</a:t>
            </a:r>
          </a:p>
          <a:p>
            <a:pPr>
              <a:buNone/>
            </a:pPr>
            <a:r>
              <a:rPr lang="ru-RU" dirty="0" smtClean="0"/>
              <a:t>   Если мы смогли обосновать в заявке, как с помощью полезной модели достигается технический результат,  условие –</a:t>
            </a:r>
            <a:r>
              <a:rPr lang="ru-RU" dirty="0" smtClean="0">
                <a:solidFill>
                  <a:srgbClr val="FF0000"/>
                </a:solidFill>
              </a:rPr>
              <a:t>промышленная применимость </a:t>
            </a:r>
            <a:r>
              <a:rPr lang="ru-RU" dirty="0" smtClean="0"/>
              <a:t>-  выполнено.</a:t>
            </a:r>
            <a:br>
              <a:rPr lang="ru-RU" dirty="0" smtClean="0"/>
            </a:br>
            <a:endParaRPr lang="ru-RU" dirty="0">
              <a:solidFill>
                <a:srgbClr val="FF0000"/>
              </a:solidFill>
            </a:endParaRPr>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pic>
        <p:nvPicPr>
          <p:cNvPr id="6" name="Picture 2" descr="C:\Users\otd3202\Desktop\index.png"/>
          <p:cNvPicPr>
            <a:picLocks noChangeAspect="1" noChangeArrowheads="1"/>
          </p:cNvPicPr>
          <p:nvPr/>
        </p:nvPicPr>
        <p:blipFill>
          <a:blip r:embed="rId3" cstate="print"/>
          <a:srcRect/>
          <a:stretch>
            <a:fillRect/>
          </a:stretch>
        </p:blipFill>
        <p:spPr bwMode="auto">
          <a:xfrm>
            <a:off x="152401" y="152400"/>
            <a:ext cx="1214414" cy="928670"/>
          </a:xfrm>
          <a:prstGeom prst="rect">
            <a:avLst/>
          </a:prstGeom>
          <a:noFill/>
        </p:spPr>
      </p:pic>
      <p:pic>
        <p:nvPicPr>
          <p:cNvPr id="7" name="Picture 4"/>
          <p:cNvPicPr>
            <a:picLocks noChangeAspect="1" noChangeArrowheads="1"/>
          </p:cNvPicPr>
          <p:nvPr/>
        </p:nvPicPr>
        <p:blipFill>
          <a:blip r:embed="rId2" cstate="print"/>
          <a:srcRect/>
          <a:stretch>
            <a:fillRect/>
          </a:stretch>
        </p:blipFill>
        <p:spPr bwMode="auto">
          <a:xfrm>
            <a:off x="8458200" y="152400"/>
            <a:ext cx="838200" cy="974725"/>
          </a:xfrm>
          <a:prstGeom prst="rect">
            <a:avLst/>
          </a:prstGeom>
          <a:noFill/>
          <a:ln w="9525">
            <a:noFill/>
            <a:miter lim="800000"/>
            <a:headEnd/>
            <a:tailEnd/>
          </a:ln>
          <a:effectLst/>
        </p:spPr>
      </p:pic>
      <p:sp>
        <p:nvSpPr>
          <p:cNvPr id="8" name="Номер слайда 7"/>
          <p:cNvSpPr>
            <a:spLocks noGrp="1"/>
          </p:cNvSpPr>
          <p:nvPr>
            <p:ph type="sldNum" sz="quarter" idx="4294967295"/>
          </p:nvPr>
        </p:nvSpPr>
        <p:spPr>
          <a:xfrm>
            <a:off x="8382000" y="6492240"/>
            <a:ext cx="762000" cy="365760"/>
          </a:xfrm>
        </p:spPr>
        <p:txBody>
          <a:bodyPr/>
          <a:lstStyle/>
          <a:p>
            <a:fld id="{6381258E-E2C2-4416-800F-35722D69D59B}" type="slidenum">
              <a:rPr lang="ru-RU" smtClean="0"/>
              <a:pPr/>
              <a:t>21</a:t>
            </a:fld>
            <a:endParaRPr lang="ru-R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0070C0"/>
                </a:solidFill>
              </a:rPr>
              <a:t>Объекты подлежащие патентованию</a:t>
            </a:r>
            <a:endParaRPr lang="ru-RU" b="1" dirty="0">
              <a:solidFill>
                <a:srgbClr val="0070C0"/>
              </a:solidFill>
            </a:endParaRPr>
          </a:p>
        </p:txBody>
      </p:sp>
      <p:sp>
        <p:nvSpPr>
          <p:cNvPr id="3" name="Содержимое 2"/>
          <p:cNvSpPr>
            <a:spLocks noGrp="1"/>
          </p:cNvSpPr>
          <p:nvPr>
            <p:ph idx="1"/>
          </p:nvPr>
        </p:nvSpPr>
        <p:spPr/>
        <p:txBody>
          <a:bodyPr/>
          <a:lstStyle/>
          <a:p>
            <a:pPr>
              <a:buNone/>
            </a:pPr>
            <a:r>
              <a:rPr lang="ru-RU" dirty="0" smtClean="0"/>
              <a:t>  Что касается новизны, то для того, чтобы ее установить, как раз и проводится патентный поиск, который должен показать, придумали ли мы что-то новое или изобрели велосипед.</a:t>
            </a:r>
            <a:br>
              <a:rPr lang="ru-RU" dirty="0" smtClean="0"/>
            </a:br>
            <a:endParaRPr lang="ru-RU" dirty="0"/>
          </a:p>
        </p:txBody>
      </p:sp>
      <p:pic>
        <p:nvPicPr>
          <p:cNvPr id="4"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4"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22</a:t>
            </a:fld>
            <a:endParaRPr lang="ru-RU"/>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FF0000"/>
                </a:solidFill>
              </a:rPr>
              <a:t>Полезная модель и изобретение</a:t>
            </a:r>
            <a:endParaRPr lang="ru-RU" b="1" dirty="0">
              <a:solidFill>
                <a:srgbClr val="FF0000"/>
              </a:solidFill>
            </a:endParaRPr>
          </a:p>
        </p:txBody>
      </p:sp>
      <p:sp>
        <p:nvSpPr>
          <p:cNvPr id="3" name="Содержимое 2"/>
          <p:cNvSpPr>
            <a:spLocks noGrp="1"/>
          </p:cNvSpPr>
          <p:nvPr>
            <p:ph idx="1"/>
          </p:nvPr>
        </p:nvSpPr>
        <p:spPr/>
        <p:txBody>
          <a:bodyPr>
            <a:normAutofit/>
          </a:bodyPr>
          <a:lstStyle/>
          <a:p>
            <a:pPr>
              <a:buNone/>
            </a:pPr>
            <a:r>
              <a:rPr lang="ru-RU" dirty="0" smtClean="0"/>
              <a:t>   </a:t>
            </a:r>
            <a:r>
              <a:rPr lang="ru-RU" sz="3200" dirty="0" smtClean="0"/>
              <a:t>Патентный поиск проводится, на основании уровня техники существующего в мире на момент подачи заявки. Поэтому заявленное техническое решение  должно быть новым для всего мира. </a:t>
            </a:r>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a:p>
        </p:txBody>
      </p:sp>
      <p:pic>
        <p:nvPicPr>
          <p:cNvPr id="4"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4"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23</a:t>
            </a:fld>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FF0000"/>
                </a:solidFill>
              </a:rPr>
              <a:t>Полезная модель и </a:t>
            </a:r>
            <a:r>
              <a:rPr lang="ru-RU" b="1" dirty="0" smtClean="0">
                <a:solidFill>
                  <a:srgbClr val="00B050"/>
                </a:solidFill>
              </a:rPr>
              <a:t>изобретение</a:t>
            </a:r>
            <a:endParaRPr lang="ru-RU" dirty="0">
              <a:solidFill>
                <a:srgbClr val="00B050"/>
              </a:solidFill>
            </a:endParaRPr>
          </a:p>
        </p:txBody>
      </p:sp>
      <p:sp>
        <p:nvSpPr>
          <p:cNvPr id="3" name="Содержимое 2"/>
          <p:cNvSpPr>
            <a:spLocks noGrp="1"/>
          </p:cNvSpPr>
          <p:nvPr>
            <p:ph idx="1"/>
          </p:nvPr>
        </p:nvSpPr>
        <p:spPr/>
        <p:txBody>
          <a:bodyPr/>
          <a:lstStyle/>
          <a:p>
            <a:pPr>
              <a:buNone/>
            </a:pPr>
            <a:r>
              <a:rPr lang="ru-RU" dirty="0" smtClean="0"/>
              <a:t>  Итак, чтобы проверить нашу </a:t>
            </a:r>
            <a:r>
              <a:rPr lang="ru-RU" dirty="0" smtClean="0">
                <a:solidFill>
                  <a:srgbClr val="FF0000"/>
                </a:solidFill>
              </a:rPr>
              <a:t>полезную модель </a:t>
            </a:r>
            <a:r>
              <a:rPr lang="ru-RU" dirty="0" smtClean="0"/>
              <a:t> или </a:t>
            </a:r>
            <a:r>
              <a:rPr lang="ru-RU" dirty="0" smtClean="0">
                <a:solidFill>
                  <a:srgbClr val="00B050"/>
                </a:solidFill>
              </a:rPr>
              <a:t>изобретение</a:t>
            </a:r>
            <a:r>
              <a:rPr lang="ru-RU" dirty="0" smtClean="0"/>
              <a:t> на </a:t>
            </a:r>
            <a:r>
              <a:rPr lang="ru-RU" dirty="0" smtClean="0">
                <a:solidFill>
                  <a:srgbClr val="FF0000"/>
                </a:solidFill>
              </a:rPr>
              <a:t>новизну</a:t>
            </a:r>
            <a:r>
              <a:rPr lang="ru-RU" dirty="0" smtClean="0"/>
              <a:t>, мы будем искать техническое решение, которое дает такой же технический результат и имеет те же существенные признаки, что и наше техническое решение.</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24</a:t>
            </a:fld>
            <a:endParaRPr lang="ru-RU"/>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714380"/>
          </a:xfrm>
        </p:spPr>
        <p:txBody>
          <a:bodyPr>
            <a:normAutofit fontScale="90000"/>
          </a:bodyPr>
          <a:lstStyle/>
          <a:p>
            <a:r>
              <a:rPr lang="ru-RU" dirty="0" smtClean="0"/>
              <a:t>Пример поиска на мировую новизну</a:t>
            </a:r>
            <a:endParaRPr lang="ru-RU" dirty="0"/>
          </a:p>
        </p:txBody>
      </p:sp>
      <p:sp>
        <p:nvSpPr>
          <p:cNvPr id="3" name="Содержимое 2"/>
          <p:cNvSpPr>
            <a:spLocks noGrp="1"/>
          </p:cNvSpPr>
          <p:nvPr>
            <p:ph idx="1"/>
          </p:nvPr>
        </p:nvSpPr>
        <p:spPr/>
        <p:txBody>
          <a:bodyPr>
            <a:normAutofit/>
          </a:bodyPr>
          <a:lstStyle/>
          <a:p>
            <a:pPr>
              <a:buNone/>
            </a:pPr>
            <a:r>
              <a:rPr lang="ru-RU" dirty="0" smtClean="0"/>
              <a:t>   Головной убор, содержащий тулью, козырек и застежку, отличающийся тем, что он выполнен с возможностью разъединения по продольной оси на две равные части, каждая из которых включает половину тульи и половину козырька, и соединения их между собой с помощью застежки. </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25</a:t>
            </a:fld>
            <a:endParaRPr lang="ru-R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1000132"/>
          </a:xfrm>
        </p:spPr>
        <p:txBody>
          <a:bodyPr/>
          <a:lstStyle/>
          <a:p>
            <a:pPr algn="ctr"/>
            <a:r>
              <a:rPr lang="ru-RU" dirty="0" smtClean="0"/>
              <a:t>Головной убор</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12290" name="Picture 2" descr="http://www.fips.ru/Archive/PAT/2010FULL/2010.05.27/DOC/RUNWU1/000/000/000/094/423/00000001-m.gif"/>
          <p:cNvPicPr>
            <a:picLocks noGrp="1" noChangeAspect="1" noChangeArrowheads="1"/>
          </p:cNvPicPr>
          <p:nvPr>
            <p:ph idx="1"/>
          </p:nvPr>
        </p:nvPicPr>
        <p:blipFill>
          <a:blip r:embed="rId4" cstate="print"/>
          <a:srcRect/>
          <a:stretch>
            <a:fillRect/>
          </a:stretch>
        </p:blipFill>
        <p:spPr bwMode="auto">
          <a:xfrm>
            <a:off x="714348" y="1928802"/>
            <a:ext cx="8001056" cy="4929198"/>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26</a:t>
            </a:fld>
            <a:endParaRPr lang="ru-RU"/>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714380"/>
          </a:xfrm>
        </p:spPr>
        <p:txBody>
          <a:bodyPr/>
          <a:lstStyle/>
          <a:p>
            <a:pPr algn="ctr"/>
            <a:r>
              <a:rPr lang="ru-RU" dirty="0" smtClean="0"/>
              <a:t>Головной убор</a:t>
            </a:r>
            <a:endParaRPr lang="ru-RU" dirty="0"/>
          </a:p>
        </p:txBody>
      </p:sp>
      <p:sp>
        <p:nvSpPr>
          <p:cNvPr id="3" name="Содержимое 2"/>
          <p:cNvSpPr>
            <a:spLocks noGrp="1"/>
          </p:cNvSpPr>
          <p:nvPr>
            <p:ph idx="1"/>
          </p:nvPr>
        </p:nvSpPr>
        <p:spPr>
          <a:xfrm>
            <a:off x="457200" y="1500174"/>
            <a:ext cx="8229600" cy="5074362"/>
          </a:xfrm>
        </p:spPr>
        <p:txBody>
          <a:bodyPr/>
          <a:lstStyle/>
          <a:p>
            <a:pPr>
              <a:buNone/>
            </a:pPr>
            <a:r>
              <a:rPr lang="ru-RU" dirty="0" smtClean="0"/>
              <a:t>   Выделим основные признаки заявленного технического решения:</a:t>
            </a:r>
          </a:p>
          <a:p>
            <a:pPr marL="624078" indent="-514350">
              <a:buFont typeface="+mj-lt"/>
              <a:buAutoNum type="arabicPeriod"/>
            </a:pPr>
            <a:r>
              <a:rPr lang="ru-RU" dirty="0" smtClean="0"/>
              <a:t>Тулья</a:t>
            </a:r>
          </a:p>
          <a:p>
            <a:pPr marL="624078" indent="-514350">
              <a:buFont typeface="+mj-lt"/>
              <a:buAutoNum type="arabicPeriod"/>
            </a:pPr>
            <a:r>
              <a:rPr lang="ru-RU" dirty="0" smtClean="0"/>
              <a:t>Козырек</a:t>
            </a:r>
          </a:p>
          <a:p>
            <a:pPr marL="624078" indent="-514350">
              <a:buFont typeface="+mj-lt"/>
              <a:buAutoNum type="arabicPeriod"/>
            </a:pPr>
            <a:r>
              <a:rPr lang="ru-RU" dirty="0" smtClean="0"/>
              <a:t>Застежка</a:t>
            </a:r>
          </a:p>
          <a:p>
            <a:pPr marL="624078" indent="-514350">
              <a:buFont typeface="+mj-lt"/>
              <a:buAutoNum type="arabicPeriod"/>
            </a:pPr>
            <a:r>
              <a:rPr lang="ru-RU" dirty="0" smtClean="0"/>
              <a:t> Разъединение по </a:t>
            </a:r>
            <a:r>
              <a:rPr lang="ru-RU" u="sng" dirty="0" smtClean="0">
                <a:solidFill>
                  <a:srgbClr val="FF0000"/>
                </a:solidFill>
              </a:rPr>
              <a:t>продольной оси </a:t>
            </a:r>
            <a:r>
              <a:rPr lang="ru-RU" dirty="0" smtClean="0"/>
              <a:t>на </a:t>
            </a:r>
            <a:r>
              <a:rPr lang="ru-RU" u="sng" dirty="0" smtClean="0">
                <a:solidFill>
                  <a:srgbClr val="FF0000"/>
                </a:solidFill>
              </a:rPr>
              <a:t>две равные части, </a:t>
            </a:r>
            <a:r>
              <a:rPr lang="ru-RU" dirty="0" smtClean="0"/>
              <a:t>каждая из которых включает половину тульи и половину козырька, и соединение их между собой с помощью застежки.</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27</a:t>
            </a:fld>
            <a:endParaRPr lang="ru-RU"/>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Головной убор</a:t>
            </a:r>
            <a:endParaRPr lang="ru-RU" dirty="0"/>
          </a:p>
        </p:txBody>
      </p:sp>
      <p:sp>
        <p:nvSpPr>
          <p:cNvPr id="3" name="Содержимое 2"/>
          <p:cNvSpPr>
            <a:spLocks noGrp="1"/>
          </p:cNvSpPr>
          <p:nvPr>
            <p:ph idx="1"/>
          </p:nvPr>
        </p:nvSpPr>
        <p:spPr/>
        <p:txBody>
          <a:bodyPr>
            <a:normAutofit lnSpcReduction="10000"/>
          </a:bodyPr>
          <a:lstStyle/>
          <a:p>
            <a:pPr>
              <a:lnSpc>
                <a:spcPct val="150000"/>
              </a:lnSpc>
              <a:buNone/>
            </a:pPr>
            <a:r>
              <a:rPr lang="ru-RU" dirty="0" smtClean="0"/>
              <a:t> Определяем область, к которой относится заявленное техническое решение. </a:t>
            </a:r>
          </a:p>
          <a:p>
            <a:pPr>
              <a:buNone/>
            </a:pPr>
            <a:endParaRPr lang="ru-RU" dirty="0" smtClean="0"/>
          </a:p>
          <a:p>
            <a:pPr>
              <a:lnSpc>
                <a:spcPct val="150000"/>
              </a:lnSpc>
              <a:buNone/>
            </a:pPr>
            <a:r>
              <a:rPr lang="ru-RU" dirty="0" smtClean="0"/>
              <a:t>Для этого воспользуемся схемой МПК на сайте </a:t>
            </a:r>
          </a:p>
          <a:p>
            <a:pPr>
              <a:lnSpc>
                <a:spcPct val="150000"/>
              </a:lnSpc>
              <a:buNone/>
            </a:pPr>
            <a:r>
              <a:rPr lang="ru-RU" dirty="0" smtClean="0"/>
              <a:t>ВОИС.</a:t>
            </a:r>
          </a:p>
          <a:p>
            <a:pPr>
              <a:lnSpc>
                <a:spcPct val="150000"/>
              </a:lnSpc>
              <a:buNone/>
            </a:pPr>
            <a:endParaRPr lang="ru-RU" dirty="0" smtClean="0"/>
          </a:p>
          <a:p>
            <a:pPr>
              <a:lnSpc>
                <a:spcPct val="150000"/>
              </a:lnSpc>
              <a:buNone/>
            </a:pPr>
            <a:r>
              <a:rPr lang="ru-RU" dirty="0" smtClean="0"/>
              <a:t>								</a:t>
            </a:r>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9" name="Прямоугольник 8"/>
          <p:cNvSpPr/>
          <p:nvPr/>
        </p:nvSpPr>
        <p:spPr>
          <a:xfrm>
            <a:off x="8539347" y="6334780"/>
            <a:ext cx="604653" cy="523220"/>
          </a:xfrm>
          <a:prstGeom prst="rect">
            <a:avLst/>
          </a:prstGeom>
        </p:spPr>
        <p:txBody>
          <a:bodyPr wrap="none">
            <a:spAutoFit/>
          </a:bodyPr>
          <a:lstStyle/>
          <a:p>
            <a:fld id="{5FF1366C-7458-4656-B907-0B60269CB9A1}" type="slidenum">
              <a:rPr lang="ru-RU" sz="2800" smtClean="0">
                <a:solidFill>
                  <a:prstClr val="black"/>
                </a:solidFill>
              </a:rPr>
              <a:pPr/>
              <a:t>28</a:t>
            </a:fld>
            <a:endParaRPr lang="ru-RU" dirty="0"/>
          </a:p>
        </p:txBody>
      </p:sp>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28</a:t>
            </a:fld>
            <a:endParaRPr lang="ru-RU"/>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pic>
        <p:nvPicPr>
          <p:cNvPr id="8194" name="Picture 2"/>
          <p:cNvPicPr>
            <a:picLocks noGrp="1" noChangeAspect="1" noChangeArrowheads="1"/>
          </p:cNvPicPr>
          <p:nvPr>
            <p:ph idx="1"/>
          </p:nvPr>
        </p:nvPicPr>
        <p:blipFill>
          <a:blip r:embed="rId4" cstate="print"/>
          <a:srcRect/>
          <a:stretch>
            <a:fillRect/>
          </a:stretch>
        </p:blipFill>
        <p:spPr bwMode="auto">
          <a:xfrm>
            <a:off x="0" y="0"/>
            <a:ext cx="9144000" cy="6858000"/>
          </a:xfrm>
          <a:prstGeom prst="rect">
            <a:avLst/>
          </a:prstGeom>
          <a:noFill/>
          <a:ln w="9525">
            <a:noFill/>
            <a:miter lim="800000"/>
            <a:headEnd/>
            <a:tailEnd/>
          </a:ln>
          <a:effectLst/>
        </p:spPr>
      </p:pic>
      <p:sp>
        <p:nvSpPr>
          <p:cNvPr id="8" name="Овал 7"/>
          <p:cNvSpPr/>
          <p:nvPr/>
        </p:nvSpPr>
        <p:spPr>
          <a:xfrm>
            <a:off x="1643042" y="2786058"/>
            <a:ext cx="1214446" cy="4286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3143240" y="714356"/>
            <a:ext cx="1285884" cy="5000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Номер слайда 9"/>
          <p:cNvSpPr>
            <a:spLocks noGrp="1"/>
          </p:cNvSpPr>
          <p:nvPr>
            <p:ph type="sldNum" sz="quarter" idx="4294967295"/>
          </p:nvPr>
        </p:nvSpPr>
        <p:spPr>
          <a:xfrm>
            <a:off x="8382000" y="6492240"/>
            <a:ext cx="762000" cy="365760"/>
          </a:xfrm>
        </p:spPr>
        <p:txBody>
          <a:bodyPr/>
          <a:lstStyle/>
          <a:p>
            <a:fld id="{6381258E-E2C2-4416-800F-35722D69D59B}" type="slidenum">
              <a:rPr lang="ru-RU" smtClean="0"/>
              <a:pPr/>
              <a:t>29</a:t>
            </a:fld>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642942"/>
          </a:xfrm>
        </p:spPr>
        <p:txBody>
          <a:bodyPr>
            <a:normAutofit fontScale="90000"/>
          </a:bodyPr>
          <a:lstStyle/>
          <a:p>
            <a:pPr algn="ctr"/>
            <a:r>
              <a:rPr lang="ru-RU" dirty="0" smtClean="0"/>
              <a:t>Локальная новизна</a:t>
            </a:r>
            <a:endParaRPr lang="ru-RU" dirty="0"/>
          </a:p>
        </p:txBody>
      </p:sp>
      <p:sp>
        <p:nvSpPr>
          <p:cNvPr id="3" name="Содержимое 2"/>
          <p:cNvSpPr>
            <a:spLocks noGrp="1"/>
          </p:cNvSpPr>
          <p:nvPr>
            <p:ph idx="1"/>
          </p:nvPr>
        </p:nvSpPr>
        <p:spPr>
          <a:xfrm>
            <a:off x="457200" y="1571612"/>
            <a:ext cx="8229600" cy="5002924"/>
          </a:xfrm>
        </p:spPr>
        <p:txBody>
          <a:bodyPr/>
          <a:lstStyle/>
          <a:p>
            <a:r>
              <a:rPr lang="ru-RU" dirty="0" smtClean="0"/>
              <a:t>Поиск на локальную новизну – поиск в определенной стране, например, поиск только по базе украинских патентных документов. Поиск на мировую новизну – поиск по национальным и международным патентным базам, такой поиск зачастую проводится перед подачей заявки на объект интеллектуальной собственности, если в дальнейшем планируется получение патента в нескольких странах.</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1288"/>
            <a:ext cx="762000" cy="366712"/>
          </a:xfrm>
        </p:spPr>
        <p:txBody>
          <a:bodyPr/>
          <a:lstStyle/>
          <a:p>
            <a:fld id="{6381258E-E2C2-4416-800F-35722D69D59B}" type="slidenum">
              <a:rPr lang="ru-RU" smtClean="0"/>
              <a:pPr/>
              <a:t>3</a:t>
            </a:fld>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Головной убор</a:t>
            </a:r>
            <a:endParaRPr lang="ru-RU" dirty="0"/>
          </a:p>
        </p:txBody>
      </p:sp>
      <p:sp>
        <p:nvSpPr>
          <p:cNvPr id="3" name="Содержимое 2"/>
          <p:cNvSpPr>
            <a:spLocks noGrp="1"/>
          </p:cNvSpPr>
          <p:nvPr>
            <p:ph idx="1"/>
          </p:nvPr>
        </p:nvSpPr>
        <p:spPr/>
        <p:txBody>
          <a:bodyPr/>
          <a:lstStyle/>
          <a:p>
            <a:r>
              <a:rPr lang="ru-RU" dirty="0" smtClean="0"/>
              <a:t>С помощью ключевого слова «</a:t>
            </a:r>
            <a:r>
              <a:rPr lang="en-US" dirty="0" smtClean="0"/>
              <a:t>HAT(S)</a:t>
            </a:r>
            <a:r>
              <a:rPr lang="ru-RU" dirty="0" smtClean="0"/>
              <a:t>» – «шляпа» находим рубрику МПК :</a:t>
            </a:r>
          </a:p>
          <a:p>
            <a:endParaRPr lang="ru-RU" dirty="0" smtClean="0"/>
          </a:p>
          <a:p>
            <a:pPr>
              <a:buNone/>
            </a:pPr>
            <a:r>
              <a:rPr lang="ru-RU" dirty="0" smtClean="0">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A42B</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smtClean="0"/>
              <a:t>HATS; HEAD COVERINGS (headbands, head-scarves </a:t>
            </a:r>
            <a:r>
              <a:rPr lang="en-US" b="1" dirty="0" smtClean="0">
                <a:solidFill>
                  <a:srgbClr val="FF0000"/>
                </a:solidFill>
                <a:latin typeface="Times New Roman" pitchFamily="18" charset="0"/>
                <a:cs typeface="Times New Roman" pitchFamily="18" charset="0"/>
                <a:hlinkClick r:id="rId2"/>
              </a:rPr>
              <a:t>A41D 20/00</a:t>
            </a:r>
            <a:r>
              <a:rPr lang="en-US" dirty="0" smtClean="0">
                <a:solidFill>
                  <a:srgbClr val="FF0000"/>
                </a:solidFill>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hlinkClick r:id="rId3"/>
              </a:rPr>
              <a:t>A41D 23/00</a:t>
            </a:r>
            <a:r>
              <a:rPr lang="en-US" dirty="0" smtClean="0"/>
              <a:t>) </a:t>
            </a:r>
            <a:endParaRPr lang="ru-RU" dirty="0" smtClean="0"/>
          </a:p>
          <a:p>
            <a:endParaRPr lang="ru-RU" dirty="0" smtClean="0"/>
          </a:p>
          <a:p>
            <a:endParaRPr lang="en-US" dirty="0" smtClean="0"/>
          </a:p>
          <a:p>
            <a:pPr>
              <a:buNone/>
            </a:pPr>
            <a:r>
              <a:rPr lang="en-US" b="1" dirty="0" smtClean="0">
                <a:solidFill>
                  <a:srgbClr val="FF0000"/>
                </a:solidFill>
                <a:latin typeface="Times New Roman" pitchFamily="18" charset="0"/>
                <a:cs typeface="Times New Roman" pitchFamily="18" charset="0"/>
              </a:rPr>
              <a:t>A42B1/00</a:t>
            </a:r>
            <a:r>
              <a:rPr lang="ru-RU" dirty="0" smtClean="0">
                <a:solidFill>
                  <a:srgbClr val="FF0000"/>
                </a:solidFill>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 </a:t>
            </a:r>
            <a:r>
              <a:rPr lang="en-US" dirty="0" smtClean="0"/>
              <a:t>Hats; Caps; Hoods </a:t>
            </a:r>
            <a:r>
              <a:rPr lang="en-US" b="1" dirty="0" smtClean="0">
                <a:hlinkClick r:id="rId4"/>
              </a:rPr>
              <a:t>[2006.01]</a:t>
            </a:r>
            <a:endParaRPr lang="en-US" dirty="0" smtClean="0"/>
          </a:p>
          <a:p>
            <a:pPr>
              <a:lnSpc>
                <a:spcPct val="150000"/>
              </a:lnSpc>
            </a:pPr>
            <a:endParaRPr lang="ru-RU" dirty="0"/>
          </a:p>
        </p:txBody>
      </p:sp>
      <p:pic>
        <p:nvPicPr>
          <p:cNvPr id="4" name="Picture 4"/>
          <p:cNvPicPr>
            <a:picLocks noChangeAspect="1" noChangeArrowheads="1"/>
          </p:cNvPicPr>
          <p:nvPr/>
        </p:nvPicPr>
        <p:blipFill>
          <a:blip r:embed="rId5"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6" cstate="print"/>
          <a:srcRect/>
          <a:stretch>
            <a:fillRect/>
          </a:stretch>
        </p:blipFill>
        <p:spPr bwMode="auto">
          <a:xfrm>
            <a:off x="0" y="0"/>
            <a:ext cx="1214414" cy="928670"/>
          </a:xfrm>
          <a:prstGeom prst="rect">
            <a:avLst/>
          </a:prstGeom>
          <a:noFill/>
        </p:spPr>
      </p:pic>
      <p:sp>
        <p:nvSpPr>
          <p:cNvPr id="6" name="Прямоугольник 5"/>
          <p:cNvSpPr/>
          <p:nvPr/>
        </p:nvSpPr>
        <p:spPr>
          <a:xfrm flipH="1">
            <a:off x="8358214" y="6334780"/>
            <a:ext cx="785786" cy="523220"/>
          </a:xfrm>
          <a:prstGeom prst="rect">
            <a:avLst/>
          </a:prstGeom>
        </p:spPr>
        <p:txBody>
          <a:bodyPr wrap="square">
            <a:spAutoFit/>
          </a:bodyPr>
          <a:lstStyle/>
          <a:p>
            <a:fld id="{38E0F296-4C60-4C62-84F8-E1A1008C3EEC}" type="slidenum">
              <a:rPr lang="ru-RU" sz="2800" smtClean="0">
                <a:solidFill>
                  <a:prstClr val="black"/>
                </a:solidFill>
              </a:rPr>
              <a:pPr/>
              <a:t>30</a:t>
            </a:fld>
            <a:endParaRPr lang="ru-RU" dirty="0"/>
          </a:p>
        </p:txBody>
      </p:sp>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30</a:t>
            </a:fld>
            <a:endParaRPr lang="ru-RU"/>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Рубрики МПК</a:t>
            </a:r>
            <a:endParaRPr lang="ru-RU" dirty="0"/>
          </a:p>
        </p:txBody>
      </p:sp>
      <p:sp>
        <p:nvSpPr>
          <p:cNvPr id="3" name="Содержимое 2"/>
          <p:cNvSpPr>
            <a:spLocks noGrp="1"/>
          </p:cNvSpPr>
          <p:nvPr>
            <p:ph idx="1"/>
          </p:nvPr>
        </p:nvSpPr>
        <p:spPr/>
        <p:txBody>
          <a:bodyPr/>
          <a:lstStyle/>
          <a:p>
            <a:r>
              <a:rPr lang="ru-RU" b="1" dirty="0" smtClean="0">
                <a:solidFill>
                  <a:srgbClr val="FF0000"/>
                </a:solidFill>
              </a:rPr>
              <a:t>A42</a:t>
            </a:r>
            <a:r>
              <a:rPr lang="ru-RU" b="1" dirty="0" smtClean="0"/>
              <a:t> - Головные уборы</a:t>
            </a:r>
          </a:p>
          <a:p>
            <a:pPr>
              <a:lnSpc>
                <a:spcPct val="150000"/>
              </a:lnSpc>
            </a:pPr>
            <a:r>
              <a:rPr lang="ru-RU" b="1" dirty="0" smtClean="0">
                <a:solidFill>
                  <a:srgbClr val="FF0000"/>
                </a:solidFill>
              </a:rPr>
              <a:t>A42B</a:t>
            </a:r>
            <a:r>
              <a:rPr lang="en-US" b="1" dirty="0" smtClean="0"/>
              <a:t>   </a:t>
            </a:r>
            <a:r>
              <a:rPr lang="ru-RU" dirty="0" smtClean="0"/>
              <a:t>Шляпы, шапки; прочие головные уборы (повязки для головы, косынки или платки </a:t>
            </a:r>
            <a:r>
              <a:rPr lang="ru-RU" u="sng" dirty="0" smtClean="0">
                <a:solidFill>
                  <a:srgbClr val="FF0000"/>
                </a:solidFill>
              </a:rPr>
              <a:t>A 41D 20/00</a:t>
            </a:r>
            <a:r>
              <a:rPr lang="ru-RU" dirty="0" smtClean="0">
                <a:solidFill>
                  <a:srgbClr val="FF0000"/>
                </a:solidFill>
              </a:rPr>
              <a:t>,  </a:t>
            </a:r>
            <a:r>
              <a:rPr lang="ru-RU" u="sng" dirty="0" smtClean="0">
                <a:solidFill>
                  <a:srgbClr val="FF0000"/>
                </a:solidFill>
              </a:rPr>
              <a:t>A 41D 23/00</a:t>
            </a:r>
            <a:r>
              <a:rPr lang="ru-RU" dirty="0" smtClean="0"/>
              <a:t>)</a:t>
            </a:r>
          </a:p>
          <a:p>
            <a:pPr>
              <a:lnSpc>
                <a:spcPct val="150000"/>
              </a:lnSpc>
            </a:pP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Прямоугольник 5"/>
          <p:cNvSpPr/>
          <p:nvPr/>
        </p:nvSpPr>
        <p:spPr>
          <a:xfrm>
            <a:off x="8560186" y="6334780"/>
            <a:ext cx="583814" cy="523220"/>
          </a:xfrm>
          <a:prstGeom prst="rect">
            <a:avLst/>
          </a:prstGeom>
        </p:spPr>
        <p:txBody>
          <a:bodyPr wrap="none">
            <a:spAutoFit/>
          </a:bodyPr>
          <a:lstStyle/>
          <a:p>
            <a:fld id="{02808185-B3A7-4D6F-9FC9-9AEC7C6B2E5C}" type="slidenum">
              <a:rPr lang="ru-RU" sz="2800" smtClean="0">
                <a:solidFill>
                  <a:prstClr val="black"/>
                </a:solidFill>
              </a:rPr>
              <a:pPr/>
              <a:t>31</a:t>
            </a:fld>
            <a:endParaRPr lang="ru-RU" dirty="0"/>
          </a:p>
        </p:txBody>
      </p:sp>
      <p:pic>
        <p:nvPicPr>
          <p:cNvPr id="7"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8" name="Номер слайда 7"/>
          <p:cNvSpPr>
            <a:spLocks noGrp="1"/>
          </p:cNvSpPr>
          <p:nvPr>
            <p:ph type="sldNum" sz="quarter" idx="4294967295"/>
          </p:nvPr>
        </p:nvSpPr>
        <p:spPr>
          <a:xfrm>
            <a:off x="8382000" y="6492240"/>
            <a:ext cx="762000" cy="365760"/>
          </a:xfrm>
        </p:spPr>
        <p:txBody>
          <a:bodyPr/>
          <a:lstStyle/>
          <a:p>
            <a:fld id="{6381258E-E2C2-4416-800F-35722D69D59B}" type="slidenum">
              <a:rPr lang="ru-RU" smtClean="0"/>
              <a:pPr/>
              <a:t>31</a:t>
            </a:fld>
            <a:endParaRPr lang="ru-RU"/>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8229600" cy="1000132"/>
          </a:xfrm>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a:xfrm>
            <a:off x="457200" y="1500174"/>
            <a:ext cx="8229600" cy="5074362"/>
          </a:xfrm>
        </p:spPr>
        <p:txBody>
          <a:bodyPr>
            <a:normAutofit fontScale="25000" lnSpcReduction="20000"/>
          </a:bodyPr>
          <a:lstStyle/>
          <a:p>
            <a:pPr>
              <a:lnSpc>
                <a:spcPct val="170000"/>
              </a:lnSpc>
              <a:buNone/>
            </a:pPr>
            <a:r>
              <a:rPr lang="ru-RU" sz="7200" dirty="0" smtClean="0"/>
              <a:t>A42B 1/00  Шляпы, шапки; кепки, фуражки; капюшоны, капоры</a:t>
            </a:r>
          </a:p>
          <a:p>
            <a:pPr>
              <a:lnSpc>
                <a:spcPct val="170000"/>
              </a:lnSpc>
              <a:buNone/>
            </a:pPr>
            <a:r>
              <a:rPr lang="ru-RU" sz="7200" dirty="0" smtClean="0"/>
              <a:t>A42B 1/02  .шляпы; жесткие головные уборы</a:t>
            </a:r>
          </a:p>
          <a:p>
            <a:pPr>
              <a:lnSpc>
                <a:spcPct val="170000"/>
              </a:lnSpc>
              <a:buNone/>
            </a:pPr>
            <a:r>
              <a:rPr lang="ru-RU" sz="7200" dirty="0" smtClean="0"/>
              <a:t>A42B 1/04 .мягкие головные уборы; капюшоны, капоры</a:t>
            </a:r>
          </a:p>
          <a:p>
            <a:pPr>
              <a:lnSpc>
                <a:spcPct val="170000"/>
              </a:lnSpc>
              <a:buNone/>
            </a:pPr>
            <a:r>
              <a:rPr lang="ru-RU" sz="7200" dirty="0" smtClean="0"/>
              <a:t>A42B 1/06 ..кепки с откидными козырьками; кепки для водителей; кепки, шапки с приспособлениями для защиты глаз, ушей или задней части шеи; кепки с воздушными подушками или со съемной подкладкой </a:t>
            </a:r>
          </a:p>
          <a:p>
            <a:pPr>
              <a:lnSpc>
                <a:spcPct val="170000"/>
              </a:lnSpc>
              <a:buNone/>
            </a:pPr>
            <a:r>
              <a:rPr lang="ru-RU" sz="7200" dirty="0" smtClean="0"/>
              <a:t>A42B 1/08 ..с защитой от ударов (защитные приспособления для головы, используемые в спорте A 63B 71/10) </a:t>
            </a:r>
          </a:p>
          <a:p>
            <a:pPr>
              <a:lnSpc>
                <a:spcPct val="170000"/>
              </a:lnSpc>
              <a:buNone/>
            </a:pPr>
            <a:r>
              <a:rPr lang="ru-RU" sz="7200" dirty="0" smtClean="0"/>
              <a:t>A42B 1/10 ...кепки для горняков</a:t>
            </a:r>
          </a:p>
          <a:p>
            <a:pPr>
              <a:lnSpc>
                <a:spcPct val="170000"/>
              </a:lnSpc>
              <a:buNone/>
            </a:pPr>
            <a:r>
              <a:rPr lang="ru-RU" sz="7200" dirty="0" smtClean="0"/>
              <a:t>A42B 1/12 ..купальные шапочки</a:t>
            </a:r>
          </a:p>
          <a:p>
            <a:pPr>
              <a:lnSpc>
                <a:spcPct val="170000"/>
              </a:lnSpc>
              <a:buNone/>
            </a:pP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Овал 5"/>
          <p:cNvSpPr/>
          <p:nvPr/>
        </p:nvSpPr>
        <p:spPr>
          <a:xfrm>
            <a:off x="571472" y="1500174"/>
            <a:ext cx="1285884" cy="64294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32</a:t>
            </a:fld>
            <a:endParaRPr lang="ru-RU"/>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857256"/>
          </a:xfrm>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a:xfrm>
            <a:off x="457200" y="1571612"/>
            <a:ext cx="8229600" cy="5002924"/>
          </a:xfrm>
        </p:spPr>
        <p:txBody>
          <a:bodyPr>
            <a:noAutofit/>
          </a:bodyPr>
          <a:lstStyle/>
          <a:p>
            <a:pPr>
              <a:lnSpc>
                <a:spcPct val="170000"/>
              </a:lnSpc>
              <a:buNone/>
            </a:pPr>
            <a:r>
              <a:rPr lang="ru-RU" sz="2000" dirty="0" smtClean="0"/>
              <a:t>A42B 1/14  .шляпы из соломы; из ее заменителей</a:t>
            </a:r>
          </a:p>
          <a:p>
            <a:pPr>
              <a:lnSpc>
                <a:spcPct val="170000"/>
              </a:lnSpc>
              <a:buNone/>
            </a:pPr>
            <a:r>
              <a:rPr lang="ru-RU" sz="2000" dirty="0" smtClean="0"/>
              <a:t>A42B 1/16  .дамские шляпы</a:t>
            </a:r>
          </a:p>
          <a:p>
            <a:pPr>
              <a:lnSpc>
                <a:spcPct val="170000"/>
              </a:lnSpc>
              <a:buNone/>
            </a:pPr>
            <a:r>
              <a:rPr lang="ru-RU" sz="2000" dirty="0" smtClean="0"/>
              <a:t>A42B 1/18  .с покрытиями, защищающими от пыли, дождя или солнца</a:t>
            </a:r>
          </a:p>
          <a:p>
            <a:pPr>
              <a:lnSpc>
                <a:spcPct val="170000"/>
              </a:lnSpc>
              <a:buNone/>
            </a:pPr>
            <a:r>
              <a:rPr lang="ru-RU" sz="2000" dirty="0" smtClean="0"/>
              <a:t>A42B 1/20  .складывающиеся шляпы; шляпы, содержащие отделяемые части</a:t>
            </a:r>
          </a:p>
          <a:p>
            <a:pPr>
              <a:lnSpc>
                <a:spcPct val="170000"/>
              </a:lnSpc>
              <a:buNone/>
            </a:pPr>
            <a:r>
              <a:rPr lang="ru-RU" sz="2000" dirty="0" smtClean="0"/>
              <a:t>A42B 1/22  .изменяемого размера </a:t>
            </a:r>
          </a:p>
          <a:p>
            <a:pPr>
              <a:lnSpc>
                <a:spcPct val="170000"/>
              </a:lnSpc>
              <a:buNone/>
            </a:pPr>
            <a:r>
              <a:rPr lang="ru-RU" sz="2000" dirty="0" smtClean="0"/>
              <a:t>A42B 1/24  .с приспособлениями для прикрепления предметов, например отличительных знаков, зеркал, лампочек, значков </a:t>
            </a:r>
          </a:p>
          <a:p>
            <a:pPr>
              <a:lnSpc>
                <a:spcPct val="170000"/>
              </a:lnSpc>
              <a:buNone/>
            </a:pPr>
            <a:endParaRPr lang="ru-RU" sz="2000" dirty="0" smtClean="0"/>
          </a:p>
        </p:txBody>
      </p:sp>
      <p:sp>
        <p:nvSpPr>
          <p:cNvPr id="4" name="Овал 3"/>
          <p:cNvSpPr/>
          <p:nvPr/>
        </p:nvSpPr>
        <p:spPr>
          <a:xfrm>
            <a:off x="357158" y="3857628"/>
            <a:ext cx="1643074" cy="57150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33</a:t>
            </a:fld>
            <a:endParaRPr lang="ru-RU"/>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p:txBody>
          <a:bodyPr/>
          <a:lstStyle/>
          <a:p>
            <a:r>
              <a:rPr lang="ru-RU" dirty="0" smtClean="0"/>
              <a:t>Для проведения поиска сформируем поисковый запрос:</a:t>
            </a:r>
          </a:p>
          <a:p>
            <a:endParaRPr lang="ru-RU" dirty="0" smtClean="0"/>
          </a:p>
          <a:p>
            <a:r>
              <a:rPr lang="ru-RU" dirty="0" smtClean="0"/>
              <a:t>Используем выбранный классификационный индекс и ключевое слово:</a:t>
            </a:r>
          </a:p>
          <a:p>
            <a:endParaRPr lang="ru-RU" dirty="0" smtClean="0"/>
          </a:p>
          <a:p>
            <a:r>
              <a:rPr lang="ru-RU" b="1" dirty="0" smtClean="0">
                <a:solidFill>
                  <a:srgbClr val="FF0000"/>
                </a:solidFill>
              </a:rPr>
              <a:t>А42В 1/00 </a:t>
            </a:r>
            <a:r>
              <a:rPr lang="ru-RU" dirty="0" smtClean="0"/>
              <a:t>+ </a:t>
            </a:r>
            <a:r>
              <a:rPr lang="en-US" b="1" dirty="0" smtClean="0">
                <a:solidFill>
                  <a:srgbClr val="0070C0"/>
                </a:solidFill>
              </a:rPr>
              <a:t>zipper</a:t>
            </a:r>
            <a:endParaRPr lang="ru-RU" b="1" dirty="0">
              <a:solidFill>
                <a:srgbClr val="0070C0"/>
              </a:solidFill>
            </a:endParaRPr>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34</a:t>
            </a:fld>
            <a:endParaRPr lang="ru-RU"/>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a:ln>
            <a:solidFill>
              <a:schemeClr val="bg1"/>
            </a:solidFill>
          </a:ln>
        </p:spPr>
        <p:txBody>
          <a:bodyPr>
            <a:normAutofit/>
          </a:bodyPr>
          <a:lstStyle/>
          <a:p>
            <a:pPr>
              <a:buNone/>
            </a:pPr>
            <a:r>
              <a:rPr lang="ru-RU" dirty="0" smtClean="0"/>
              <a:t>   В качестве поисковых терминов выберем: </a:t>
            </a:r>
          </a:p>
          <a:p>
            <a:pPr>
              <a:buNone/>
            </a:pPr>
            <a:r>
              <a:rPr lang="ru-RU" dirty="0" smtClean="0"/>
              <a:t>а) рубрики МПК:</a:t>
            </a:r>
          </a:p>
          <a:p>
            <a:pPr>
              <a:buNone/>
            </a:pPr>
            <a:r>
              <a:rPr lang="en-US" b="1" dirty="0" smtClean="0">
                <a:solidFill>
                  <a:srgbClr val="C00000"/>
                </a:solidFill>
              </a:rPr>
              <a:t>A42B 1/00</a:t>
            </a:r>
            <a:r>
              <a:rPr lang="ru-RU" b="1" dirty="0" smtClean="0">
                <a:solidFill>
                  <a:srgbClr val="C00000"/>
                </a:solidFill>
              </a:rPr>
              <a:t> </a:t>
            </a:r>
            <a:r>
              <a:rPr lang="en-US" b="1" dirty="0" smtClean="0">
                <a:solidFill>
                  <a:srgbClr val="C00000"/>
                </a:solidFill>
              </a:rPr>
              <a:t> </a:t>
            </a:r>
            <a:r>
              <a:rPr lang="ru-RU" dirty="0" smtClean="0"/>
              <a:t>шапки, шляпы, кепки, фуражки; капюшоны, капоры</a:t>
            </a:r>
          </a:p>
          <a:p>
            <a:pPr>
              <a:buNone/>
            </a:pPr>
            <a:r>
              <a:rPr lang="ru-RU" b="1" dirty="0" smtClean="0">
                <a:solidFill>
                  <a:srgbClr val="C00000"/>
                </a:solidFill>
              </a:rPr>
              <a:t>А42В 1/02 </a:t>
            </a:r>
            <a:r>
              <a:rPr lang="ru-RU" dirty="0" smtClean="0"/>
              <a:t>.шляпы; жесткие головные уборы</a:t>
            </a:r>
          </a:p>
          <a:p>
            <a:endParaRPr lang="ru-RU" dirty="0" smtClean="0"/>
          </a:p>
          <a:p>
            <a:pPr>
              <a:buNone/>
            </a:pPr>
            <a:r>
              <a:rPr lang="ru-RU" b="1" dirty="0" smtClean="0">
                <a:solidFill>
                  <a:srgbClr val="C00000"/>
                </a:solidFill>
              </a:rPr>
              <a:t>A42B 1/20 </a:t>
            </a:r>
            <a:r>
              <a:rPr lang="ru-RU" dirty="0" smtClean="0"/>
              <a:t>.складывающиеся шляпы; шляпы, содержащие отделяемые части</a:t>
            </a:r>
          </a:p>
          <a:p>
            <a:pPr>
              <a:buNone/>
            </a:pPr>
            <a:endParaRPr lang="ru-RU" b="1" dirty="0">
              <a:solidFill>
                <a:srgbClr val="C00000"/>
              </a:solidFill>
            </a:endParaRPr>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35</a:t>
            </a:fld>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p:txBody>
          <a:bodyPr>
            <a:normAutofit fontScale="92500"/>
          </a:bodyPr>
          <a:lstStyle/>
          <a:p>
            <a:pPr>
              <a:buNone/>
            </a:pPr>
            <a:r>
              <a:rPr lang="ru-RU" dirty="0" smtClean="0"/>
              <a:t>б) Ключевое слово «</a:t>
            </a:r>
            <a:r>
              <a:rPr lang="en-US" dirty="0" smtClean="0"/>
              <a:t>zipper</a:t>
            </a:r>
            <a:r>
              <a:rPr lang="ru-RU" dirty="0" smtClean="0"/>
              <a:t>»</a:t>
            </a:r>
          </a:p>
          <a:p>
            <a:pPr>
              <a:buNone/>
            </a:pPr>
            <a:endParaRPr lang="ru-RU" dirty="0" smtClean="0"/>
          </a:p>
          <a:p>
            <a:pPr>
              <a:lnSpc>
                <a:spcPct val="150000"/>
              </a:lnSpc>
              <a:buNone/>
            </a:pPr>
            <a:r>
              <a:rPr lang="ru-RU" dirty="0" smtClean="0"/>
              <a:t>  Очевидно, что в качестве ключевого слова целесообразно выбрать слово, характеризующее какой-либо отличительный признак заявленного технического решения, в нашем случае это слово «молния» («</a:t>
            </a:r>
            <a:r>
              <a:rPr lang="en-US" dirty="0" smtClean="0"/>
              <a:t>zipper</a:t>
            </a:r>
            <a:r>
              <a:rPr lang="ru-RU" dirty="0" smtClean="0"/>
              <a:t>»).</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36</a:t>
            </a:fld>
            <a:endParaRPr lang="ru-RU"/>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Формирование поискового запроса</a:t>
            </a:r>
            <a:endParaRPr lang="ru-RU" dirty="0"/>
          </a:p>
        </p:txBody>
      </p:sp>
      <p:sp>
        <p:nvSpPr>
          <p:cNvPr id="3" name="Содержимое 2"/>
          <p:cNvSpPr>
            <a:spLocks noGrp="1"/>
          </p:cNvSpPr>
          <p:nvPr>
            <p:ph idx="1"/>
          </p:nvPr>
        </p:nvSpPr>
        <p:spPr/>
        <p:txBody>
          <a:bodyPr/>
          <a:lstStyle/>
          <a:p>
            <a:pPr>
              <a:buNone/>
            </a:pPr>
            <a:r>
              <a:rPr lang="ru-RU" dirty="0" smtClean="0"/>
              <a:t>Итак</a:t>
            </a:r>
            <a:r>
              <a:rPr lang="en-US" dirty="0" smtClean="0"/>
              <a:t>, </a:t>
            </a:r>
            <a:r>
              <a:rPr lang="ru-RU" dirty="0" smtClean="0"/>
              <a:t>по поисковому запросу </a:t>
            </a:r>
          </a:p>
          <a:p>
            <a:endParaRPr lang="ru-RU" dirty="0" smtClean="0"/>
          </a:p>
          <a:p>
            <a:pPr>
              <a:buNone/>
            </a:pPr>
            <a:r>
              <a:rPr lang="ru-RU" dirty="0" smtClean="0"/>
              <a:t> </a:t>
            </a:r>
            <a:r>
              <a:rPr lang="ru-RU" dirty="0" smtClean="0">
                <a:solidFill>
                  <a:srgbClr val="C00000"/>
                </a:solidFill>
              </a:rPr>
              <a:t>А42В 1/00   + </a:t>
            </a:r>
            <a:r>
              <a:rPr lang="en-US" dirty="0" smtClean="0">
                <a:solidFill>
                  <a:srgbClr val="C00000"/>
                </a:solidFill>
              </a:rPr>
              <a:t>ZIPPER</a:t>
            </a:r>
            <a:r>
              <a:rPr lang="ru-RU" dirty="0" smtClean="0">
                <a:solidFill>
                  <a:srgbClr val="C00000"/>
                </a:solidFill>
              </a:rPr>
              <a:t> </a:t>
            </a:r>
            <a:r>
              <a:rPr lang="en-US" dirty="0" smtClean="0">
                <a:solidFill>
                  <a:srgbClr val="C00000"/>
                </a:solidFill>
              </a:rPr>
              <a:t> </a:t>
            </a:r>
            <a:endParaRPr lang="ru-RU" dirty="0" smtClean="0">
              <a:solidFill>
                <a:srgbClr val="C00000"/>
              </a:solidFill>
            </a:endParaRPr>
          </a:p>
          <a:p>
            <a:pPr>
              <a:buNone/>
            </a:pPr>
            <a:endParaRPr lang="ru-RU" dirty="0" smtClean="0"/>
          </a:p>
          <a:p>
            <a:pPr>
              <a:buNone/>
            </a:pPr>
            <a:r>
              <a:rPr lang="ru-RU" dirty="0" smtClean="0"/>
              <a:t>В базе </a:t>
            </a:r>
            <a:r>
              <a:rPr lang="en-US" dirty="0" err="1" smtClean="0"/>
              <a:t>Espacenet</a:t>
            </a:r>
            <a:r>
              <a:rPr lang="en-US" dirty="0" smtClean="0"/>
              <a:t> </a:t>
            </a:r>
            <a:r>
              <a:rPr lang="ru-RU" dirty="0" smtClean="0"/>
              <a:t> получено 54 результата</a:t>
            </a:r>
          </a:p>
          <a:p>
            <a:pPr>
              <a:buNone/>
            </a:pPr>
            <a:r>
              <a:rPr lang="ru-RU" dirty="0" smtClean="0"/>
              <a:t>В базе </a:t>
            </a:r>
            <a:r>
              <a:rPr lang="en-US" dirty="0" smtClean="0"/>
              <a:t>Google patent – 184 </a:t>
            </a:r>
            <a:r>
              <a:rPr lang="ru-RU" dirty="0" smtClean="0"/>
              <a:t>результата</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37</a:t>
            </a:fld>
            <a:endParaRPr lang="ru-RU"/>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857256"/>
          </a:xfrm>
        </p:spPr>
        <p:txBody>
          <a:bodyPr/>
          <a:lstStyle/>
          <a:p>
            <a:pPr algn="ctr"/>
            <a:r>
              <a:rPr lang="en-US" dirty="0" smtClean="0">
                <a:hlinkClick r:id="rId2"/>
              </a:rPr>
              <a:t>Multifunctional hat </a:t>
            </a:r>
            <a:endParaRPr lang="ru-RU" dirty="0"/>
          </a:p>
        </p:txBody>
      </p:sp>
      <p:sp>
        <p:nvSpPr>
          <p:cNvPr id="3" name="Содержимое 2"/>
          <p:cNvSpPr>
            <a:spLocks noGrp="1"/>
          </p:cNvSpPr>
          <p:nvPr>
            <p:ph idx="1"/>
          </p:nvPr>
        </p:nvSpPr>
        <p:spPr>
          <a:xfrm>
            <a:off x="0" y="1643050"/>
            <a:ext cx="9144000" cy="5214950"/>
          </a:xfrm>
        </p:spPr>
        <p:txBody>
          <a:bodyPr>
            <a:normAutofit fontScale="92500" lnSpcReduction="20000"/>
          </a:bodyPr>
          <a:lstStyle/>
          <a:p>
            <a:r>
              <a:rPr lang="en-US" b="1" dirty="0" smtClean="0"/>
              <a:t>CN203262365 (U) ― 2013-11-06</a:t>
            </a:r>
          </a:p>
          <a:p>
            <a:r>
              <a:rPr lang="en-US" dirty="0" smtClean="0"/>
              <a:t>The </a:t>
            </a:r>
            <a:r>
              <a:rPr lang="en-US" u="sng" dirty="0" smtClean="0">
                <a:solidFill>
                  <a:srgbClr val="C00000"/>
                </a:solidFill>
              </a:rPr>
              <a:t>utility model </a:t>
            </a:r>
            <a:r>
              <a:rPr lang="en-US" dirty="0" smtClean="0"/>
              <a:t>provides a multifunctional hat, which comprises a hat body, a zipper stop, pulling teeth, open path lines, a hat band, pullers, a pulling sheet, earflaps, snap fasteners, a hat lining, another zipper stop, earflap linings and a zipper tape, and is characterized in that structural change of the hat body and the hat band of the hat is realized through pulling of a zipper so as to change the girth of the hat. The opening and closing of a storage region can be controlled through pulling of the zipper. The multifunctional hat has the advantages that the hat with adjustable girth, changeable style and a storage function is provided, the single structure of the hat is changed and the hat has better ornamental effect, use comfort and attractive appearance.</a:t>
            </a:r>
            <a:endParaRPr lang="ru-RU" dirty="0"/>
          </a:p>
        </p:txBody>
      </p:sp>
      <p:pic>
        <p:nvPicPr>
          <p:cNvPr id="4"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4"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38</a:t>
            </a:fld>
            <a:endParaRPr lang="ru-RU"/>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en-US" dirty="0" smtClean="0"/>
          </a:p>
          <a:p>
            <a:endParaRPr lang="ru-RU" dirty="0"/>
          </a:p>
        </p:txBody>
      </p:sp>
      <p:pic>
        <p:nvPicPr>
          <p:cNvPr id="4"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4" cstate="print"/>
          <a:srcRect/>
          <a:stretch>
            <a:fillRect/>
          </a:stretch>
        </p:blipFill>
        <p:spPr bwMode="auto">
          <a:xfrm>
            <a:off x="1" y="0"/>
            <a:ext cx="1214414" cy="928670"/>
          </a:xfrm>
          <a:prstGeom prst="rect">
            <a:avLst/>
          </a:prstGeom>
          <a:noFill/>
        </p:spPr>
      </p:pic>
      <p:sp>
        <p:nvSpPr>
          <p:cNvPr id="10241" name="Rectangle 1">
            <a:hlinkClick r:id="rId5" tooltip="Страница 1"/>
          </p:cNvPr>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Courier New" pitchFamily="49" charset="0"/>
                <a:cs typeface="Arial" pitchFamily="34" charset="0"/>
              </a:rPr>
              <a:t>Drawing pages of CN203262365 U</a:t>
            </a:r>
            <a:endParaRPr kumimoji="0" lang="ru-RU"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4" name="Picture 4"/>
          <p:cNvPicPr>
            <a:picLocks noChangeAspect="1" noChangeArrowheads="1"/>
          </p:cNvPicPr>
          <p:nvPr/>
        </p:nvPicPr>
        <p:blipFill>
          <a:blip r:embed="rId6" cstate="print"/>
          <a:srcRect/>
          <a:stretch>
            <a:fillRect/>
          </a:stretch>
        </p:blipFill>
        <p:spPr bwMode="auto">
          <a:xfrm>
            <a:off x="785786" y="571479"/>
            <a:ext cx="6929486" cy="6286521"/>
          </a:xfrm>
          <a:prstGeom prst="rect">
            <a:avLst/>
          </a:prstGeom>
          <a:noFill/>
          <a:ln w="9525">
            <a:noFill/>
            <a:miter lim="800000"/>
            <a:headEnd/>
            <a:tailEnd/>
          </a:ln>
          <a:effectLst/>
        </p:spPr>
      </p:pic>
      <p:sp>
        <p:nvSpPr>
          <p:cNvPr id="8" name="Номер слайда 7"/>
          <p:cNvSpPr>
            <a:spLocks noGrp="1"/>
          </p:cNvSpPr>
          <p:nvPr>
            <p:ph type="sldNum" sz="quarter" idx="4294967295"/>
          </p:nvPr>
        </p:nvSpPr>
        <p:spPr>
          <a:xfrm>
            <a:off x="8382000" y="6492240"/>
            <a:ext cx="762000" cy="365760"/>
          </a:xfrm>
        </p:spPr>
        <p:txBody>
          <a:bodyPr/>
          <a:lstStyle/>
          <a:p>
            <a:fld id="{6381258E-E2C2-4416-800F-35722D69D59B}" type="slidenum">
              <a:rPr lang="ru-RU" smtClean="0"/>
              <a:pPr/>
              <a:t>39</a:t>
            </a:fld>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714364"/>
          </a:xfrm>
        </p:spPr>
        <p:txBody>
          <a:bodyPr/>
          <a:lstStyle/>
          <a:p>
            <a:pPr algn="ctr"/>
            <a:r>
              <a:rPr lang="ru-RU" dirty="0" smtClean="0"/>
              <a:t>новизна</a:t>
            </a:r>
            <a:endParaRPr lang="ru-RU" dirty="0"/>
          </a:p>
        </p:txBody>
      </p:sp>
      <p:sp>
        <p:nvSpPr>
          <p:cNvPr id="3" name="Содержимое 2"/>
          <p:cNvSpPr>
            <a:spLocks noGrp="1"/>
          </p:cNvSpPr>
          <p:nvPr>
            <p:ph idx="1"/>
          </p:nvPr>
        </p:nvSpPr>
        <p:spPr/>
        <p:txBody>
          <a:bodyPr/>
          <a:lstStyle/>
          <a:p>
            <a:r>
              <a:rPr lang="ru-RU" dirty="0" smtClean="0"/>
              <a:t>Итак, для начала нужно понять, что можно и чего нельзя «запатентовать», в принципе. В России выдают патенты на изобретение, полезную модель и промышленный образец, который защищает только внешний вид изделия.</a:t>
            </a:r>
            <a:br>
              <a:rPr lang="ru-RU" dirty="0" smtClean="0"/>
            </a:br>
            <a:endParaRPr lang="ru-RU" dirty="0"/>
          </a:p>
        </p:txBody>
      </p:sp>
      <p:pic>
        <p:nvPicPr>
          <p:cNvPr id="4" name="Picture 2" descr="C:\Users\otd3202\Desktop\index.png"/>
          <p:cNvPicPr>
            <a:picLocks noChangeAspect="1" noChangeArrowheads="1"/>
          </p:cNvPicPr>
          <p:nvPr/>
        </p:nvPicPr>
        <p:blipFill>
          <a:blip r:embed="rId3" cstate="print"/>
          <a:srcRect/>
          <a:stretch>
            <a:fillRect/>
          </a:stretch>
        </p:blipFill>
        <p:spPr bwMode="auto">
          <a:xfrm>
            <a:off x="0" y="0"/>
            <a:ext cx="1428728" cy="1005824"/>
          </a:xfrm>
          <a:prstGeom prst="rect">
            <a:avLst/>
          </a:prstGeom>
          <a:noFill/>
        </p:spPr>
      </p:pic>
      <p:pic>
        <p:nvPicPr>
          <p:cNvPr id="5" name="Picture 4"/>
          <p:cNvPicPr>
            <a:picLocks noChangeAspect="1" noChangeArrowheads="1"/>
          </p:cNvPicPr>
          <p:nvPr/>
        </p:nvPicPr>
        <p:blipFill>
          <a:blip r:embed="rId4"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4</a:t>
            </a:fld>
            <a:endParaRPr lang="ru-RU"/>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214446"/>
          </a:xfrm>
        </p:spPr>
        <p:txBody>
          <a:bodyPr>
            <a:normAutofit fontScale="90000"/>
          </a:bodyPr>
          <a:lstStyle/>
          <a:p>
            <a:r>
              <a:rPr lang="en-US" b="1" dirty="0" smtClean="0"/>
              <a:t>US2106571A</a:t>
            </a:r>
            <a:br>
              <a:rPr lang="en-US" b="1" dirty="0" smtClean="0"/>
            </a:br>
            <a:r>
              <a:rPr lang="en-US" dirty="0" smtClean="0"/>
              <a:t>United States</a:t>
            </a:r>
            <a:br>
              <a:rPr lang="en-US" dirty="0" smtClean="0"/>
            </a:b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2050" name="Picture 2"/>
          <p:cNvPicPr>
            <a:picLocks noGrp="1" noChangeAspect="1" noChangeArrowheads="1"/>
          </p:cNvPicPr>
          <p:nvPr>
            <p:ph idx="1"/>
          </p:nvPr>
        </p:nvPicPr>
        <p:blipFill>
          <a:blip r:embed="rId3" cstate="print"/>
          <a:srcRect/>
          <a:stretch>
            <a:fillRect/>
          </a:stretch>
        </p:blipFill>
        <p:spPr bwMode="auto">
          <a:xfrm>
            <a:off x="2994895" y="2249488"/>
            <a:ext cx="4720377" cy="4608512"/>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40</a:t>
            </a:fld>
            <a:endParaRPr lang="ru-RU"/>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857256"/>
          </a:xfrm>
        </p:spPr>
        <p:txBody>
          <a:bodyPr>
            <a:normAutofit fontScale="90000"/>
          </a:bodyPr>
          <a:lstStyle/>
          <a:p>
            <a:pPr algn="ctr"/>
            <a:r>
              <a:rPr lang="en-US" b="1" dirty="0" smtClean="0"/>
              <a:t>US2106571A</a:t>
            </a:r>
            <a:br>
              <a:rPr lang="en-US" b="1" dirty="0" smtClean="0"/>
            </a:br>
            <a:endParaRPr lang="ru-RU" dirty="0"/>
          </a:p>
        </p:txBody>
      </p:sp>
      <p:sp>
        <p:nvSpPr>
          <p:cNvPr id="3" name="Содержимое 2"/>
          <p:cNvSpPr>
            <a:spLocks noGrp="1"/>
          </p:cNvSpPr>
          <p:nvPr>
            <p:ph idx="1"/>
          </p:nvPr>
        </p:nvSpPr>
        <p:spPr>
          <a:xfrm>
            <a:off x="571472" y="1714488"/>
            <a:ext cx="8229600" cy="4825178"/>
          </a:xfrm>
        </p:spPr>
        <p:txBody>
          <a:bodyPr>
            <a:normAutofit/>
          </a:bodyPr>
          <a:lstStyle/>
          <a:p>
            <a:pPr>
              <a:buNone/>
            </a:pPr>
            <a:r>
              <a:rPr lang="en-US" dirty="0" smtClean="0"/>
              <a:t>  This invention relates to head coverings and more particularly to size adjustable head coverings having </a:t>
            </a:r>
            <a:r>
              <a:rPr lang="en-US" dirty="0" err="1" smtClean="0"/>
              <a:t>openable</a:t>
            </a:r>
            <a:r>
              <a:rPr lang="en-US" dirty="0" smtClean="0"/>
              <a:t> </a:t>
            </a:r>
            <a:r>
              <a:rPr lang="en-US" dirty="0" smtClean="0"/>
              <a:t>crowns</a:t>
            </a:r>
            <a:r>
              <a:rPr lang="ru-RU" dirty="0" smtClean="0"/>
              <a:t>.</a:t>
            </a:r>
            <a:endParaRPr lang="ru-RU" dirty="0" smtClean="0"/>
          </a:p>
          <a:p>
            <a:pPr>
              <a:buNone/>
            </a:pPr>
            <a:r>
              <a:rPr lang="en-US" dirty="0" smtClean="0"/>
              <a:t>   A head covering having a crown, means to open the crown into two portions, </a:t>
            </a:r>
            <a:r>
              <a:rPr lang="en-US" dirty="0" err="1" smtClean="0"/>
              <a:t>hookless</a:t>
            </a:r>
            <a:r>
              <a:rPr lang="en-US" dirty="0" smtClean="0"/>
              <a:t> slide fastener elements adapted to effect closure of part of the said opening, and size adjusting elements adapted to complete the closure comprising ribbons attached to either side of the opening adjacent the base of the crown. </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sp>
        <p:nvSpPr>
          <p:cNvPr id="5" name="Номер слайда 4"/>
          <p:cNvSpPr>
            <a:spLocks noGrp="1"/>
          </p:cNvSpPr>
          <p:nvPr>
            <p:ph type="sldNum" sz="quarter" idx="4294967295"/>
          </p:nvPr>
        </p:nvSpPr>
        <p:spPr>
          <a:xfrm>
            <a:off x="8382000" y="6492240"/>
            <a:ext cx="762000" cy="365760"/>
          </a:xfrm>
        </p:spPr>
        <p:txBody>
          <a:bodyPr/>
          <a:lstStyle/>
          <a:p>
            <a:fld id="{6381258E-E2C2-4416-800F-35722D69D59B}" type="slidenum">
              <a:rPr lang="ru-RU" smtClean="0"/>
              <a:pPr/>
              <a:t>41</a:t>
            </a:fld>
            <a:endParaRPr lang="ru-RU"/>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Анализ полученных результатов</a:t>
            </a:r>
            <a:endParaRPr lang="ru-RU" dirty="0"/>
          </a:p>
        </p:txBody>
      </p:sp>
      <p:sp>
        <p:nvSpPr>
          <p:cNvPr id="3" name="Содержимое 2"/>
          <p:cNvSpPr>
            <a:spLocks noGrp="1"/>
          </p:cNvSpPr>
          <p:nvPr>
            <p:ph idx="1"/>
          </p:nvPr>
        </p:nvSpPr>
        <p:spPr/>
        <p:txBody>
          <a:bodyPr/>
          <a:lstStyle/>
          <a:p>
            <a:pPr>
              <a:buNone/>
            </a:pPr>
            <a:r>
              <a:rPr lang="ru-RU" dirty="0" smtClean="0"/>
              <a:t>  </a:t>
            </a:r>
            <a:r>
              <a:rPr lang="ru-RU" dirty="0" smtClean="0"/>
              <a:t> Из </a:t>
            </a:r>
            <a:r>
              <a:rPr lang="ru-RU" dirty="0" smtClean="0"/>
              <a:t>приведенных чертежей </a:t>
            </a:r>
            <a:r>
              <a:rPr lang="ru-RU" dirty="0" smtClean="0"/>
              <a:t>и описания найденных </a:t>
            </a:r>
            <a:r>
              <a:rPr lang="ru-RU" dirty="0" smtClean="0"/>
              <a:t>патентных документов можно сделать следующий вывод:</a:t>
            </a:r>
          </a:p>
          <a:p>
            <a:pPr>
              <a:buNone/>
            </a:pPr>
            <a:r>
              <a:rPr lang="ru-RU" dirty="0" smtClean="0"/>
              <a:t>  </a:t>
            </a:r>
            <a:r>
              <a:rPr lang="ru-RU" dirty="0" smtClean="0"/>
              <a:t> Первый </a:t>
            </a:r>
            <a:r>
              <a:rPr lang="ru-RU" dirty="0" smtClean="0"/>
              <a:t>противопоставляемый документ не порочит новизны заявляемого объекта, поскольку не содержит всех элементов заявляемого объекта, а именно: не содержит козырька</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sp>
        <p:nvSpPr>
          <p:cNvPr id="5" name="Номер слайда 4"/>
          <p:cNvSpPr>
            <a:spLocks noGrp="1"/>
          </p:cNvSpPr>
          <p:nvPr>
            <p:ph type="sldNum" sz="quarter" idx="4294967295"/>
          </p:nvPr>
        </p:nvSpPr>
        <p:spPr>
          <a:xfrm>
            <a:off x="8382000" y="6492240"/>
            <a:ext cx="762000" cy="365760"/>
          </a:xfrm>
        </p:spPr>
        <p:txBody>
          <a:bodyPr/>
          <a:lstStyle/>
          <a:p>
            <a:fld id="{6381258E-E2C2-4416-800F-35722D69D59B}" type="slidenum">
              <a:rPr lang="ru-RU" smtClean="0"/>
              <a:pPr/>
              <a:t>42</a:t>
            </a:fld>
            <a:endParaRPr lang="ru-RU"/>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Анализ полученных результатов</a:t>
            </a:r>
            <a:endParaRPr lang="ru-RU" dirty="0"/>
          </a:p>
        </p:txBody>
      </p:sp>
      <p:sp>
        <p:nvSpPr>
          <p:cNvPr id="3" name="Содержимое 2"/>
          <p:cNvSpPr>
            <a:spLocks noGrp="1"/>
          </p:cNvSpPr>
          <p:nvPr>
            <p:ph idx="1"/>
          </p:nvPr>
        </p:nvSpPr>
        <p:spPr/>
        <p:txBody>
          <a:bodyPr/>
          <a:lstStyle/>
          <a:p>
            <a:pPr>
              <a:buNone/>
            </a:pPr>
            <a:r>
              <a:rPr lang="ru-RU" dirty="0" smtClean="0"/>
              <a:t>   Но </a:t>
            </a:r>
            <a:r>
              <a:rPr lang="ru-RU" dirty="0" smtClean="0"/>
              <a:t>второй головной убор содержит поля,  а поскольку козырек является частным случаем выполнения полей шляпы, и выполняет такую же функцию – защищает от солнца, то мы вправе противопоставить найденное техническое решение и отказать в выдаче патента на полезную модель, как не соответствующую критерию «новизна».</a:t>
            </a:r>
          </a:p>
          <a:p>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2" descr="C:\Users\otd3202\Desktop\index.png"/>
          <p:cNvPicPr>
            <a:picLocks noChangeAspect="1" noChangeArrowheads="1"/>
          </p:cNvPicPr>
          <p:nvPr/>
        </p:nvPicPr>
        <p:blipFill>
          <a:blip r:embed="rId2" cstate="print"/>
          <a:srcRect/>
          <a:stretch>
            <a:fillRect/>
          </a:stretch>
        </p:blipFill>
        <p:spPr bwMode="auto">
          <a:xfrm>
            <a:off x="152401" y="152400"/>
            <a:ext cx="1214414" cy="928670"/>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43</a:t>
            </a:fld>
            <a:endParaRPr lang="ru-RU"/>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Пример поиска на новизну</a:t>
            </a:r>
            <a:endParaRPr lang="ru-RU" dirty="0"/>
          </a:p>
        </p:txBody>
      </p:sp>
      <p:sp>
        <p:nvSpPr>
          <p:cNvPr id="3" name="Содержимое 2"/>
          <p:cNvSpPr>
            <a:spLocks noGrp="1"/>
          </p:cNvSpPr>
          <p:nvPr>
            <p:ph idx="1"/>
          </p:nvPr>
        </p:nvSpPr>
        <p:spPr/>
        <p:txBody>
          <a:bodyPr/>
          <a:lstStyle/>
          <a:p>
            <a:pPr>
              <a:buNone/>
            </a:pPr>
            <a:r>
              <a:rPr lang="ru-RU" dirty="0" smtClean="0"/>
              <a:t>   Конфета-лотерея </a:t>
            </a:r>
            <a:r>
              <a:rPr lang="ru-RU" dirty="0" smtClean="0"/>
              <a:t>отличается от других шоколадных конфет тем, что внутри составляющей конфету массы (батончика) находится помещенный в специальную </a:t>
            </a:r>
            <a:r>
              <a:rPr lang="ru-RU" dirty="0" smtClean="0"/>
              <a:t>упаковку </a:t>
            </a:r>
            <a:r>
              <a:rPr lang="ru-RU" dirty="0" smtClean="0"/>
              <a:t>лотерейный билет.</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Пример поиска на новизну</a:t>
            </a:r>
            <a:endParaRPr lang="ru-RU" dirty="0"/>
          </a:p>
        </p:txBody>
      </p:sp>
      <p:sp>
        <p:nvSpPr>
          <p:cNvPr id="3" name="Содержимое 2"/>
          <p:cNvSpPr>
            <a:spLocks noGrp="1"/>
          </p:cNvSpPr>
          <p:nvPr>
            <p:ph idx="1"/>
          </p:nvPr>
        </p:nvSpPr>
        <p:spPr>
          <a:xfrm>
            <a:off x="357158" y="2285992"/>
            <a:ext cx="8229600" cy="4325112"/>
          </a:xfrm>
        </p:spPr>
        <p:txBody>
          <a:bodyPr/>
          <a:lstStyle/>
          <a:p>
            <a:pPr>
              <a:lnSpc>
                <a:spcPct val="150000"/>
              </a:lnSpc>
              <a:buNone/>
            </a:pPr>
            <a:r>
              <a:rPr lang="ru-RU" dirty="0" smtClean="0"/>
              <a:t>По ключевым словам определяем область поиска:</a:t>
            </a:r>
            <a:endParaRPr lang="en-US" dirty="0" smtClean="0"/>
          </a:p>
          <a:p>
            <a:pPr>
              <a:lnSpc>
                <a:spcPct val="150000"/>
              </a:lnSpc>
              <a:buNone/>
            </a:pPr>
            <a:r>
              <a:rPr lang="ru-RU" b="1" dirty="0" smtClean="0">
                <a:solidFill>
                  <a:srgbClr val="00B050"/>
                </a:solidFill>
              </a:rPr>
              <a:t>А 32</a:t>
            </a:r>
            <a:r>
              <a:rPr lang="en-US" b="1" dirty="0" smtClean="0">
                <a:solidFill>
                  <a:srgbClr val="00B050"/>
                </a:solidFill>
              </a:rPr>
              <a:t>G 3/00 </a:t>
            </a:r>
            <a:r>
              <a:rPr lang="en-US" dirty="0" smtClean="0"/>
              <a:t>– </a:t>
            </a:r>
            <a:r>
              <a:rPr lang="ru-RU" dirty="0" smtClean="0"/>
              <a:t>кондитерские изделия и</a:t>
            </a:r>
            <a:r>
              <a:rPr lang="en-US" dirty="0" smtClean="0"/>
              <a:t> </a:t>
            </a:r>
          </a:p>
          <a:p>
            <a:pPr>
              <a:lnSpc>
                <a:spcPct val="150000"/>
              </a:lnSpc>
              <a:buNone/>
            </a:pPr>
            <a:r>
              <a:rPr lang="en-US" b="1" dirty="0" smtClean="0">
                <a:solidFill>
                  <a:srgbClr val="00B050"/>
                </a:solidFill>
              </a:rPr>
              <a:t>A63F 3/00</a:t>
            </a:r>
            <a:r>
              <a:rPr lang="ru-RU" dirty="0" smtClean="0"/>
              <a:t> </a:t>
            </a:r>
            <a:r>
              <a:rPr lang="en-US" dirty="0" smtClean="0"/>
              <a:t>– </a:t>
            </a:r>
            <a:r>
              <a:rPr lang="ru-RU" dirty="0" smtClean="0"/>
              <a:t>игры –лотереи</a:t>
            </a:r>
          </a:p>
          <a:p>
            <a:pPr>
              <a:lnSpc>
                <a:spcPct val="150000"/>
              </a:lnSpc>
              <a:buNone/>
            </a:pPr>
            <a:endParaRPr lang="ru-RU" b="1" dirty="0" smtClean="0">
              <a:solidFill>
                <a:srgbClr val="C00000"/>
              </a:solidFill>
            </a:endParaRPr>
          </a:p>
          <a:p>
            <a:pPr>
              <a:lnSpc>
                <a:spcPct val="150000"/>
              </a:lnSpc>
              <a:buNone/>
            </a:pPr>
            <a:endParaRPr lang="ru-RU" b="1" dirty="0">
              <a:solidFill>
                <a:srgbClr val="C00000"/>
              </a:solidFill>
            </a:endParaRPr>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Пример поиска на новизну (поисковая база ФИПС)</a:t>
            </a:r>
            <a:endParaRPr lang="ru-RU" dirty="0"/>
          </a:p>
        </p:txBody>
      </p:sp>
      <p:sp>
        <p:nvSpPr>
          <p:cNvPr id="3" name="Содержимое 2"/>
          <p:cNvSpPr>
            <a:spLocks noGrp="1"/>
          </p:cNvSpPr>
          <p:nvPr>
            <p:ph idx="1"/>
          </p:nvPr>
        </p:nvSpPr>
        <p:spPr/>
        <p:txBody>
          <a:bodyPr>
            <a:normAutofit fontScale="92500" lnSpcReduction="10000"/>
          </a:bodyPr>
          <a:lstStyle/>
          <a:p>
            <a:pPr>
              <a:lnSpc>
                <a:spcPct val="150000"/>
              </a:lnSpc>
              <a:buNone/>
            </a:pPr>
            <a:r>
              <a:rPr lang="ru-RU" b="1" dirty="0" smtClean="0">
                <a:solidFill>
                  <a:srgbClr val="00B050"/>
                </a:solidFill>
              </a:rPr>
              <a:t>Составим два вида поискового запроса:</a:t>
            </a:r>
          </a:p>
          <a:p>
            <a:pPr>
              <a:lnSpc>
                <a:spcPct val="150000"/>
              </a:lnSpc>
              <a:buNone/>
            </a:pPr>
            <a:r>
              <a:rPr lang="ru-RU" b="1" dirty="0" smtClean="0">
                <a:solidFill>
                  <a:srgbClr val="00B050"/>
                </a:solidFill>
              </a:rPr>
              <a:t>Составим два вида поискового запроса:</a:t>
            </a:r>
          </a:p>
          <a:p>
            <a:pPr>
              <a:lnSpc>
                <a:spcPct val="150000"/>
              </a:lnSpc>
              <a:buNone/>
            </a:pPr>
            <a:r>
              <a:rPr lang="ru-RU" b="1" dirty="0" smtClean="0">
                <a:solidFill>
                  <a:srgbClr val="C00000"/>
                </a:solidFill>
              </a:rPr>
              <a:t>А </a:t>
            </a:r>
            <a:r>
              <a:rPr lang="ru-RU" b="1" dirty="0" smtClean="0">
                <a:solidFill>
                  <a:srgbClr val="C00000"/>
                </a:solidFill>
              </a:rPr>
              <a:t>63</a:t>
            </a:r>
            <a:r>
              <a:rPr lang="en-US" b="1" dirty="0" smtClean="0">
                <a:solidFill>
                  <a:srgbClr val="C00000"/>
                </a:solidFill>
              </a:rPr>
              <a:t>F </a:t>
            </a:r>
            <a:r>
              <a:rPr lang="en-US" b="1" dirty="0" smtClean="0">
                <a:solidFill>
                  <a:srgbClr val="C00000"/>
                </a:solidFill>
              </a:rPr>
              <a:t>3/00</a:t>
            </a:r>
            <a:r>
              <a:rPr lang="ru-RU" b="1" dirty="0" smtClean="0">
                <a:solidFill>
                  <a:srgbClr val="C00000"/>
                </a:solidFill>
              </a:rPr>
              <a:t> + </a:t>
            </a:r>
            <a:r>
              <a:rPr lang="ru-RU" b="1" dirty="0" smtClean="0">
                <a:solidFill>
                  <a:srgbClr val="C00000"/>
                </a:solidFill>
              </a:rPr>
              <a:t>конфета -</a:t>
            </a:r>
            <a:r>
              <a:rPr lang="en-US" b="1" dirty="0" smtClean="0">
                <a:solidFill>
                  <a:srgbClr val="C00000"/>
                </a:solidFill>
              </a:rPr>
              <a:t>&gt;</a:t>
            </a:r>
            <a:r>
              <a:rPr lang="ru-RU" b="1" dirty="0" smtClean="0">
                <a:solidFill>
                  <a:srgbClr val="C00000"/>
                </a:solidFill>
              </a:rPr>
              <a:t> 2 результата</a:t>
            </a:r>
            <a:endParaRPr lang="ru-RU" b="1" dirty="0" smtClean="0">
              <a:solidFill>
                <a:srgbClr val="C00000"/>
              </a:solidFill>
            </a:endParaRPr>
          </a:p>
          <a:p>
            <a:pPr>
              <a:lnSpc>
                <a:spcPct val="150000"/>
              </a:lnSpc>
              <a:buNone/>
            </a:pPr>
            <a:r>
              <a:rPr lang="ru-RU" b="1" dirty="0" smtClean="0">
                <a:solidFill>
                  <a:srgbClr val="C00000"/>
                </a:solidFill>
              </a:rPr>
              <a:t>И</a:t>
            </a:r>
          </a:p>
          <a:p>
            <a:pPr>
              <a:lnSpc>
                <a:spcPct val="150000"/>
              </a:lnSpc>
              <a:buNone/>
            </a:pPr>
            <a:r>
              <a:rPr lang="ru-RU" b="1" dirty="0" smtClean="0">
                <a:solidFill>
                  <a:srgbClr val="00B050"/>
                </a:solidFill>
              </a:rPr>
              <a:t>А 32</a:t>
            </a:r>
            <a:r>
              <a:rPr lang="en-US" b="1" dirty="0" smtClean="0">
                <a:solidFill>
                  <a:srgbClr val="00B050"/>
                </a:solidFill>
              </a:rPr>
              <a:t>G </a:t>
            </a:r>
            <a:r>
              <a:rPr lang="en-US" b="1" dirty="0" smtClean="0">
                <a:solidFill>
                  <a:srgbClr val="00B050"/>
                </a:solidFill>
              </a:rPr>
              <a:t>3/00</a:t>
            </a:r>
            <a:r>
              <a:rPr lang="ru-RU" b="1" dirty="0" smtClean="0">
                <a:solidFill>
                  <a:srgbClr val="00B050"/>
                </a:solidFill>
              </a:rPr>
              <a:t>+лотерея</a:t>
            </a:r>
            <a:r>
              <a:rPr lang="en-US" b="1" dirty="0" smtClean="0">
                <a:solidFill>
                  <a:srgbClr val="00B050"/>
                </a:solidFill>
              </a:rPr>
              <a:t> -&gt;</a:t>
            </a:r>
            <a:r>
              <a:rPr lang="ru-RU" b="1" dirty="0" smtClean="0">
                <a:solidFill>
                  <a:srgbClr val="00B050"/>
                </a:solidFill>
              </a:rPr>
              <a:t> 2, </a:t>
            </a:r>
          </a:p>
          <a:p>
            <a:pPr>
              <a:lnSpc>
                <a:spcPct val="150000"/>
              </a:lnSpc>
              <a:buNone/>
            </a:pPr>
            <a:r>
              <a:rPr lang="ru-RU" b="1" dirty="0" smtClean="0"/>
              <a:t>Изменим поисковый запрос, использую слова синонимы «сюрприз»</a:t>
            </a:r>
            <a:endParaRPr lang="ru-RU" b="1" dirty="0" smtClean="0"/>
          </a:p>
          <a:p>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1000132"/>
          </a:xfrm>
        </p:spPr>
        <p:txBody>
          <a:bodyPr>
            <a:normAutofit fontScale="90000"/>
          </a:bodyPr>
          <a:lstStyle/>
          <a:p>
            <a:pPr algn="ctr"/>
            <a:r>
              <a:rPr lang="ru-RU" dirty="0" smtClean="0"/>
              <a:t>Пример поиска на новизну (поисковая база ФИПС)</a:t>
            </a:r>
            <a:endParaRPr lang="ru-RU" dirty="0"/>
          </a:p>
        </p:txBody>
      </p:sp>
      <p:sp>
        <p:nvSpPr>
          <p:cNvPr id="3" name="Содержимое 2"/>
          <p:cNvSpPr>
            <a:spLocks noGrp="1"/>
          </p:cNvSpPr>
          <p:nvPr>
            <p:ph idx="1"/>
          </p:nvPr>
        </p:nvSpPr>
        <p:spPr/>
        <p:txBody>
          <a:bodyPr/>
          <a:lstStyle/>
          <a:p>
            <a:pPr>
              <a:buNone/>
            </a:pPr>
            <a:r>
              <a:rPr lang="ru-RU" b="1" dirty="0" smtClean="0"/>
              <a:t>   </a:t>
            </a:r>
            <a:r>
              <a:rPr lang="ru-RU" b="1" dirty="0" smtClean="0">
                <a:solidFill>
                  <a:srgbClr val="FF00FF"/>
                </a:solidFill>
              </a:rPr>
              <a:t>ШОКОЛАДНЫЙ </a:t>
            </a:r>
            <a:r>
              <a:rPr lang="ru-RU" b="1" dirty="0" smtClean="0">
                <a:solidFill>
                  <a:srgbClr val="FF00FF"/>
                </a:solidFill>
              </a:rPr>
              <a:t>ШАР С ИГРУШКОЙ- СЮРПРИЗОМ В КАПСУЛЕ</a:t>
            </a:r>
            <a:endParaRPr lang="ru-RU" dirty="0" smtClean="0">
              <a:solidFill>
                <a:srgbClr val="FF00FF"/>
              </a:solidFill>
            </a:endParaRPr>
          </a:p>
          <a:p>
            <a:pPr>
              <a:buNone/>
            </a:pPr>
            <a:r>
              <a:rPr lang="ru-RU" dirty="0" smtClean="0"/>
              <a:t>   Формула </a:t>
            </a:r>
            <a:r>
              <a:rPr lang="ru-RU" dirty="0" smtClean="0"/>
              <a:t>полезной модели</a:t>
            </a:r>
          </a:p>
          <a:p>
            <a:pPr>
              <a:buNone/>
            </a:pPr>
            <a:r>
              <a:rPr lang="ru-RU" dirty="0" smtClean="0"/>
              <a:t> </a:t>
            </a:r>
            <a:r>
              <a:rPr lang="ru-RU" dirty="0" smtClean="0"/>
              <a:t>  </a:t>
            </a:r>
            <a:r>
              <a:rPr lang="ru-RU" dirty="0" smtClean="0"/>
              <a:t>Кондитерское изделие из шоколада, выполненное в форме полого шара, внутрь которого вложена капсула с содержимым</a:t>
            </a:r>
          </a:p>
          <a:p>
            <a:pPr>
              <a:buNone/>
            </a:pP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000132"/>
          </a:xfrm>
        </p:spPr>
        <p:txBody>
          <a:bodyPr>
            <a:normAutofit fontScale="90000"/>
          </a:bodyPr>
          <a:lstStyle/>
          <a:p>
            <a:r>
              <a:rPr lang="ru-RU" dirty="0" smtClean="0">
                <a:solidFill>
                  <a:srgbClr val="FF00FF"/>
                </a:solidFill>
              </a:rPr>
              <a:t>      </a:t>
            </a:r>
            <a:r>
              <a:rPr lang="ru-RU" b="1" dirty="0" smtClean="0">
                <a:solidFill>
                  <a:srgbClr val="FF00FF"/>
                </a:solidFill>
              </a:rPr>
              <a:t>шоколадный шар с игрушкой</a:t>
            </a:r>
            <a:endParaRPr lang="ru-RU" b="1" dirty="0">
              <a:solidFill>
                <a:srgbClr val="FF00FF"/>
              </a:solidFill>
            </a:endParaRPr>
          </a:p>
        </p:txBody>
      </p:sp>
      <p:sp>
        <p:nvSpPr>
          <p:cNvPr id="3" name="Содержимое 2"/>
          <p:cNvSpPr>
            <a:spLocks noGrp="1"/>
          </p:cNvSpPr>
          <p:nvPr>
            <p:ph idx="1"/>
          </p:nvPr>
        </p:nvSpPr>
        <p:spPr>
          <a:xfrm>
            <a:off x="2214546" y="2249424"/>
            <a:ext cx="3929090" cy="3679906"/>
          </a:xfrm>
        </p:spPr>
        <p:txBody>
          <a:bodyPr/>
          <a:lstStyle/>
          <a:p>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pic>
        <p:nvPicPr>
          <p:cNvPr id="2050" name="Picture 2" descr="C:\Users\otd3202\Desktop\00000001-m.gif"/>
          <p:cNvPicPr>
            <a:picLocks noChangeAspect="1" noChangeArrowheads="1"/>
          </p:cNvPicPr>
          <p:nvPr/>
        </p:nvPicPr>
        <p:blipFill>
          <a:blip r:embed="rId4" cstate="print"/>
          <a:srcRect/>
          <a:stretch>
            <a:fillRect/>
          </a:stretch>
        </p:blipFill>
        <p:spPr bwMode="auto">
          <a:xfrm>
            <a:off x="2143108" y="1857364"/>
            <a:ext cx="4667266" cy="4703784"/>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FF00FF"/>
                </a:solidFill>
              </a:rPr>
              <a:t>шоколадный </a:t>
            </a:r>
            <a:r>
              <a:rPr lang="ru-RU" b="1" dirty="0" smtClean="0">
                <a:solidFill>
                  <a:srgbClr val="FF00FF"/>
                </a:solidFill>
              </a:rPr>
              <a:t>шар с игрушкой</a:t>
            </a:r>
            <a:endParaRPr lang="ru-RU" dirty="0"/>
          </a:p>
        </p:txBody>
      </p:sp>
      <p:sp>
        <p:nvSpPr>
          <p:cNvPr id="3" name="Содержимое 2"/>
          <p:cNvSpPr>
            <a:spLocks noGrp="1"/>
          </p:cNvSpPr>
          <p:nvPr>
            <p:ph idx="1"/>
          </p:nvPr>
        </p:nvSpPr>
        <p:spPr/>
        <p:txBody>
          <a:bodyPr/>
          <a:lstStyle/>
          <a:p>
            <a:pPr>
              <a:lnSpc>
                <a:spcPct val="150000"/>
              </a:lnSpc>
              <a:buNone/>
            </a:pPr>
            <a:r>
              <a:rPr lang="ru-RU" dirty="0" smtClean="0"/>
              <a:t>   Поиск в различных базах данных не позволил выявить документов с такими же признаками, как и в заявленном техническом решении. Поэтому  данная заявка соответствует  критерию «</a:t>
            </a:r>
            <a:r>
              <a:rPr lang="ru-RU" dirty="0" smtClean="0">
                <a:solidFill>
                  <a:srgbClr val="C00000"/>
                </a:solidFill>
              </a:rPr>
              <a:t>новизна</a:t>
            </a:r>
            <a:r>
              <a:rPr lang="ru-RU" dirty="0" smtClean="0"/>
              <a:t>».</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642926"/>
          </a:xfrm>
        </p:spPr>
        <p:txBody>
          <a:bodyPr>
            <a:normAutofit fontScale="90000"/>
          </a:bodyPr>
          <a:lstStyle/>
          <a:p>
            <a:pPr algn="ctr"/>
            <a:r>
              <a:rPr lang="ru-RU" dirty="0" smtClean="0"/>
              <a:t>Объекты поиска</a:t>
            </a:r>
            <a:endParaRPr lang="ru-RU" dirty="0"/>
          </a:p>
        </p:txBody>
      </p:sp>
      <p:sp>
        <p:nvSpPr>
          <p:cNvPr id="3" name="Содержимое 2"/>
          <p:cNvSpPr>
            <a:spLocks noGrp="1"/>
          </p:cNvSpPr>
          <p:nvPr>
            <p:ph idx="1"/>
          </p:nvPr>
        </p:nvSpPr>
        <p:spPr>
          <a:xfrm>
            <a:off x="457200" y="2000240"/>
            <a:ext cx="8229600" cy="4574296"/>
          </a:xfrm>
        </p:spPr>
        <p:txBody>
          <a:bodyPr/>
          <a:lstStyle/>
          <a:p>
            <a:pPr>
              <a:buNone/>
            </a:pPr>
            <a:r>
              <a:rPr lang="ru-RU" dirty="0" smtClean="0"/>
              <a:t>  Поэтому если вы хотите закрепить за собою особенности изделия, связанные с его формой, цветом и иным внешним оформлением, иначе говоря «запатентовать дизайн», то ваш выбор – это промышленный образец</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0" y="0"/>
            <a:ext cx="1428728" cy="1005824"/>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pic>
        <p:nvPicPr>
          <p:cNvPr id="6" name="Рисунок 5"/>
          <p:cNvPicPr/>
          <p:nvPr/>
        </p:nvPicPr>
        <p:blipFill>
          <a:blip r:embed="rId4" cstate="print"/>
          <a:srcRect/>
          <a:stretch>
            <a:fillRect/>
          </a:stretch>
        </p:blipFill>
        <p:spPr bwMode="auto">
          <a:xfrm>
            <a:off x="8334375" y="0"/>
            <a:ext cx="809625" cy="942975"/>
          </a:xfrm>
          <a:prstGeom prst="rect">
            <a:avLst/>
          </a:prstGeom>
          <a:noFill/>
          <a:ln w="9525" cap="flat" cmpd="sng">
            <a:noFill/>
            <a:prstDash val="solid"/>
            <a:miter lim="800000"/>
            <a:headEnd/>
            <a:tailEnd/>
          </a:ln>
          <a:effectLst/>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5</a:t>
            </a:fld>
            <a:endParaRPr lang="ru-RU"/>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928694"/>
          </a:xfrm>
        </p:spPr>
        <p:txBody>
          <a:bodyPr>
            <a:normAutofit fontScale="90000"/>
          </a:bodyPr>
          <a:lstStyle/>
          <a:p>
            <a:pPr algn="ctr"/>
            <a:r>
              <a:rPr lang="ru-RU" dirty="0" smtClean="0">
                <a:solidFill>
                  <a:srgbClr val="00B050"/>
                </a:solidFill>
              </a:rPr>
              <a:t>Правовые аспекты при проверке на новизну </a:t>
            </a:r>
            <a:endParaRPr lang="ru-RU" dirty="0">
              <a:solidFill>
                <a:srgbClr val="00B050"/>
              </a:solidFill>
            </a:endParaRPr>
          </a:p>
        </p:txBody>
      </p:sp>
      <p:sp>
        <p:nvSpPr>
          <p:cNvPr id="3" name="Содержимое 2"/>
          <p:cNvSpPr>
            <a:spLocks noGrp="1"/>
          </p:cNvSpPr>
          <p:nvPr>
            <p:ph idx="1"/>
          </p:nvPr>
        </p:nvSpPr>
        <p:spPr>
          <a:xfrm>
            <a:off x="457200" y="1571612"/>
            <a:ext cx="8229600" cy="5002924"/>
          </a:xfrm>
        </p:spPr>
        <p:txBody>
          <a:bodyPr>
            <a:normAutofit lnSpcReduction="10000"/>
          </a:bodyPr>
          <a:lstStyle/>
          <a:p>
            <a:r>
              <a:rPr lang="ru-RU" dirty="0" smtClean="0"/>
              <a:t>Согласно российскому законодательству при установлении новизны </a:t>
            </a:r>
            <a:r>
              <a:rPr lang="ru-RU" dirty="0" smtClean="0">
                <a:solidFill>
                  <a:srgbClr val="FF0000"/>
                </a:solidFill>
              </a:rPr>
              <a:t>изобретения в </a:t>
            </a:r>
            <a:r>
              <a:rPr lang="ru-RU" dirty="0" smtClean="0"/>
              <a:t>уровень техники также включаются при условии их более раннего приоритета </a:t>
            </a:r>
            <a:r>
              <a:rPr lang="ru-RU" dirty="0" smtClean="0">
                <a:solidFill>
                  <a:srgbClr val="C00000"/>
                </a:solidFill>
              </a:rPr>
              <a:t>все  </a:t>
            </a:r>
            <a:r>
              <a:rPr lang="ru-RU" dirty="0" smtClean="0"/>
              <a:t>поданные в РФ другими лицами заявки на выдачу патентов на изобретения, полезные модели и промышленные образцы, с документами которых вправе ознакомиться любое лицо в соответствии  с п.2 статьи 1385 или п.2 статьи 1394 Гражданского Кодекса и запатентованные  в РФ изобретения и полезные модели.</a:t>
            </a:r>
          </a:p>
          <a:p>
            <a:endParaRPr lang="ru-RU" dirty="0">
              <a:solidFill>
                <a:srgbClr val="C00000"/>
              </a:solidFill>
            </a:endParaRPr>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1" y="0"/>
            <a:ext cx="714347" cy="928670"/>
          </a:xfrm>
          <a:prstGeom prst="rect">
            <a:avLst/>
          </a:prstGeom>
          <a:noFill/>
        </p:spPr>
      </p:pic>
      <p:pic>
        <p:nvPicPr>
          <p:cNvPr id="5"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50</a:t>
            </a:fld>
            <a:endParaRPr lang="ru-RU"/>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00B050"/>
                </a:solidFill>
              </a:rPr>
              <a:t>Правовые аспекты при проверке на новизну </a:t>
            </a:r>
            <a:endParaRPr lang="ru-RU" dirty="0">
              <a:solidFill>
                <a:srgbClr val="00B050"/>
              </a:solidFill>
            </a:endParaRPr>
          </a:p>
        </p:txBody>
      </p:sp>
      <p:sp>
        <p:nvSpPr>
          <p:cNvPr id="3" name="Содержимое 2"/>
          <p:cNvSpPr>
            <a:spLocks noGrp="1"/>
          </p:cNvSpPr>
          <p:nvPr>
            <p:ph idx="1"/>
          </p:nvPr>
        </p:nvSpPr>
        <p:spPr/>
        <p:txBody>
          <a:bodyPr>
            <a:normAutofit lnSpcReduction="10000"/>
          </a:bodyPr>
          <a:lstStyle/>
          <a:p>
            <a:r>
              <a:rPr lang="ru-RU" dirty="0" smtClean="0"/>
              <a:t>П.3 статьи 1350 гласит, что </a:t>
            </a:r>
          </a:p>
          <a:p>
            <a:r>
              <a:rPr lang="ru-RU" dirty="0" smtClean="0"/>
              <a:t>Раскрытие информации, относящейся к изобретению, автором изобретения, заявителем либо любым получившим от них прямо или косвенно эту информацию лицом (в том числе в результате экспонирования на выставке), вследствие чего сведения о существовании изобретения стали общедоступными, не является обстоятельством, </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0" y="0"/>
            <a:ext cx="1142975" cy="928670"/>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51</a:t>
            </a:fld>
            <a:endParaRPr lang="ru-RU"/>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42984"/>
            <a:ext cx="8229600" cy="1066800"/>
          </a:xfrm>
        </p:spPr>
        <p:txBody>
          <a:bodyPr>
            <a:normAutofit fontScale="90000"/>
          </a:bodyPr>
          <a:lstStyle/>
          <a:p>
            <a:pPr algn="ctr"/>
            <a:r>
              <a:rPr lang="ru-RU" dirty="0" smtClean="0">
                <a:solidFill>
                  <a:srgbClr val="00B050"/>
                </a:solidFill>
              </a:rPr>
              <a:t>Правовые аспекты при проверке на новизну </a:t>
            </a:r>
            <a:endParaRPr lang="ru-RU" dirty="0">
              <a:solidFill>
                <a:srgbClr val="00B050"/>
              </a:solidFill>
            </a:endParaRPr>
          </a:p>
        </p:txBody>
      </p:sp>
      <p:sp>
        <p:nvSpPr>
          <p:cNvPr id="3" name="Содержимое 2"/>
          <p:cNvSpPr>
            <a:spLocks noGrp="1"/>
          </p:cNvSpPr>
          <p:nvPr>
            <p:ph idx="1"/>
          </p:nvPr>
        </p:nvSpPr>
        <p:spPr/>
        <p:txBody>
          <a:bodyPr/>
          <a:lstStyle/>
          <a:p>
            <a:pPr>
              <a:buNone/>
            </a:pPr>
            <a:r>
              <a:rPr lang="ru-RU" dirty="0" smtClean="0"/>
              <a:t>   препятствующим признанию патентоспособности изобретения, при условии, что заявка на выдачу патента на изобретение подана в федеральный орган исполнительной власти по интеллектуальной собственности в течении шести месяцев со дна раскрытия информации</a:t>
            </a:r>
            <a:endParaRPr lang="ru-RU" dirty="0"/>
          </a:p>
        </p:txBody>
      </p:sp>
      <p:pic>
        <p:nvPicPr>
          <p:cNvPr id="4" name="Picture 4"/>
          <p:cNvPicPr>
            <a:picLocks noChangeAspect="1" noChangeArrowheads="1"/>
          </p:cNvPicPr>
          <p:nvPr/>
        </p:nvPicPr>
        <p:blipFill>
          <a:blip r:embed="rId2" cstate="print"/>
          <a:srcRect/>
          <a:stretch>
            <a:fillRect/>
          </a:stretch>
        </p:blipFill>
        <p:spPr bwMode="auto">
          <a:xfrm>
            <a:off x="8305800" y="0"/>
            <a:ext cx="838200" cy="974725"/>
          </a:xfrm>
          <a:prstGeom prst="rect">
            <a:avLst/>
          </a:prstGeom>
          <a:noFill/>
          <a:ln w="9525">
            <a:noFill/>
            <a:miter lim="800000"/>
            <a:headEnd/>
            <a:tailEnd/>
          </a:ln>
          <a:effectLst/>
        </p:spPr>
      </p:pic>
      <p:pic>
        <p:nvPicPr>
          <p:cNvPr id="5" name="Picture 2" descr="C:\Users\otd3202\Desktop\index.png"/>
          <p:cNvPicPr>
            <a:picLocks noChangeAspect="1" noChangeArrowheads="1"/>
          </p:cNvPicPr>
          <p:nvPr/>
        </p:nvPicPr>
        <p:blipFill>
          <a:blip r:embed="rId3" cstate="print"/>
          <a:srcRect/>
          <a:stretch>
            <a:fillRect/>
          </a:stretch>
        </p:blipFill>
        <p:spPr bwMode="auto">
          <a:xfrm>
            <a:off x="1" y="0"/>
            <a:ext cx="1214414" cy="928670"/>
          </a:xfrm>
          <a:prstGeom prst="rect">
            <a:avLst/>
          </a:prstGeom>
          <a:noFill/>
        </p:spPr>
      </p:pic>
      <p:sp>
        <p:nvSpPr>
          <p:cNvPr id="6" name="Номер слайда 5"/>
          <p:cNvSpPr>
            <a:spLocks noGrp="1"/>
          </p:cNvSpPr>
          <p:nvPr>
            <p:ph type="sldNum" sz="quarter" idx="4294967295"/>
          </p:nvPr>
        </p:nvSpPr>
        <p:spPr>
          <a:xfrm>
            <a:off x="8382000" y="6492240"/>
            <a:ext cx="762000" cy="365760"/>
          </a:xfrm>
        </p:spPr>
        <p:txBody>
          <a:bodyPr/>
          <a:lstStyle/>
          <a:p>
            <a:fld id="{6381258E-E2C2-4416-800F-35722D69D59B}" type="slidenum">
              <a:rPr lang="ru-RU" smtClean="0"/>
              <a:pPr/>
              <a:t>52</a:t>
            </a:fld>
            <a:endParaRPr lang="ru-RU"/>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00B050"/>
                </a:solidFill>
              </a:rPr>
              <a:t>Правовые аспекты при проверке на новизну </a:t>
            </a:r>
            <a:endParaRPr lang="ru-RU" dirty="0"/>
          </a:p>
        </p:txBody>
      </p:sp>
      <p:sp>
        <p:nvSpPr>
          <p:cNvPr id="3" name="Содержимое 2"/>
          <p:cNvSpPr>
            <a:spLocks noGrp="1"/>
          </p:cNvSpPr>
          <p:nvPr>
            <p:ph idx="1"/>
          </p:nvPr>
        </p:nvSpPr>
        <p:spPr/>
        <p:txBody>
          <a:bodyPr>
            <a:normAutofit lnSpcReduction="10000"/>
          </a:bodyPr>
          <a:lstStyle/>
          <a:p>
            <a:pPr>
              <a:buNone/>
            </a:pPr>
            <a:r>
              <a:rPr lang="ru-RU" dirty="0" smtClean="0"/>
              <a:t>   Другими словами, при проверке на новизну целесообразно проверить все заявки, поданные тем же </a:t>
            </a:r>
            <a:r>
              <a:rPr lang="ru-RU" dirty="0" smtClean="0">
                <a:solidFill>
                  <a:srgbClr val="C00000"/>
                </a:solidFill>
              </a:rPr>
              <a:t>автором или заявителем., т.к. </a:t>
            </a:r>
            <a:r>
              <a:rPr lang="ru-RU" dirty="0" smtClean="0"/>
              <a:t>в практике патентного ведомства бывают случаи, например,  когда авторы выставив свое изобретение на выставке решают запатентовать его по истечении 6 месяцев со дня экспонирования своего изобретения. И в этом случае они получают отказ по новизне на </a:t>
            </a:r>
            <a:r>
              <a:rPr lang="ru-RU" dirty="0" smtClean="0"/>
              <a:t>свое </a:t>
            </a:r>
            <a:r>
              <a:rPr lang="ru-RU" dirty="0" smtClean="0"/>
              <a:t>собственное изобретение со ссылкой на него же.</a:t>
            </a:r>
            <a:endParaRPr lang="ru-RU" dirty="0">
              <a:solidFill>
                <a:srgbClr val="C00000"/>
              </a:solidFill>
            </a:endParaRPr>
          </a:p>
        </p:txBody>
      </p:sp>
      <p:sp>
        <p:nvSpPr>
          <p:cNvPr id="4" name="Номер слайда 3"/>
          <p:cNvSpPr>
            <a:spLocks noGrp="1"/>
          </p:cNvSpPr>
          <p:nvPr>
            <p:ph type="sldNum" sz="quarter" idx="4294967295"/>
          </p:nvPr>
        </p:nvSpPr>
        <p:spPr>
          <a:xfrm>
            <a:off x="8382000" y="6492240"/>
            <a:ext cx="762000" cy="365760"/>
          </a:xfrm>
        </p:spPr>
        <p:txBody>
          <a:bodyPr/>
          <a:lstStyle/>
          <a:p>
            <a:fld id="{6381258E-E2C2-4416-800F-35722D69D59B}" type="slidenum">
              <a:rPr lang="ru-RU" smtClean="0"/>
              <a:pPr/>
              <a:t>53</a:t>
            </a:fld>
            <a:endParaRPr lang="ru-RU"/>
          </a:p>
        </p:txBody>
      </p:sp>
      <p:pic>
        <p:nvPicPr>
          <p:cNvPr id="5" name="Picture 2" descr="C:\Users\otd3202\Desktop\index.png"/>
          <p:cNvPicPr>
            <a:picLocks noChangeAspect="1" noChangeArrowheads="1"/>
          </p:cNvPicPr>
          <p:nvPr/>
        </p:nvPicPr>
        <p:blipFill>
          <a:blip r:embed="rId2" cstate="print"/>
          <a:srcRect/>
          <a:stretch>
            <a:fillRect/>
          </a:stretch>
        </p:blipFill>
        <p:spPr bwMode="auto">
          <a:xfrm>
            <a:off x="1" y="0"/>
            <a:ext cx="1214414" cy="928670"/>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otd3202\Desktop\img27.jpg"/>
          <p:cNvPicPr>
            <a:picLocks noChangeAspect="1" noChangeArrowheads="1"/>
          </p:cNvPicPr>
          <p:nvPr/>
        </p:nvPicPr>
        <p:blipFill>
          <a:blip r:embed="rId2" cstate="print"/>
          <a:srcRect/>
          <a:stretch>
            <a:fillRect/>
          </a:stretch>
        </p:blipFill>
        <p:spPr bwMode="auto">
          <a:xfrm>
            <a:off x="0" y="0"/>
            <a:ext cx="9285288" cy="685800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714364"/>
          </a:xfrm>
        </p:spPr>
        <p:txBody>
          <a:bodyPr/>
          <a:lstStyle/>
          <a:p>
            <a:pPr algn="ctr"/>
            <a:r>
              <a:rPr lang="ru-RU" dirty="0" smtClean="0"/>
              <a:t>Объекты поиска</a:t>
            </a:r>
            <a:endParaRPr lang="ru-RU" dirty="0"/>
          </a:p>
        </p:txBody>
      </p:sp>
      <p:sp>
        <p:nvSpPr>
          <p:cNvPr id="3" name="Содержимое 2"/>
          <p:cNvSpPr>
            <a:spLocks noGrp="1"/>
          </p:cNvSpPr>
          <p:nvPr>
            <p:ph idx="1"/>
          </p:nvPr>
        </p:nvSpPr>
        <p:spPr/>
        <p:txBody>
          <a:bodyPr/>
          <a:lstStyle/>
          <a:p>
            <a:pPr>
              <a:buNone/>
            </a:pPr>
            <a:r>
              <a:rPr lang="ru-RU" dirty="0" smtClean="0"/>
              <a:t>   Если же особенность вашего продукта заключается не в его внешнем виде, а в том, что он дает какой-то </a:t>
            </a:r>
            <a:r>
              <a:rPr lang="ru-RU" b="1" dirty="0" smtClean="0"/>
              <a:t>технический результат</a:t>
            </a:r>
            <a:r>
              <a:rPr lang="ru-RU" dirty="0" smtClean="0"/>
              <a:t>, то вам предстоит выбор между получением патента на полезную модель и изобретение</a:t>
            </a:r>
            <a:endParaRPr lang="ru-RU" dirty="0"/>
          </a:p>
        </p:txBody>
      </p:sp>
      <p:pic>
        <p:nvPicPr>
          <p:cNvPr id="4" name="Picture 2" descr="C:\Users\otd3202\Desktop\index.png"/>
          <p:cNvPicPr>
            <a:picLocks noChangeAspect="1" noChangeArrowheads="1"/>
          </p:cNvPicPr>
          <p:nvPr/>
        </p:nvPicPr>
        <p:blipFill>
          <a:blip r:embed="rId2" cstate="print"/>
          <a:srcRect/>
          <a:stretch>
            <a:fillRect/>
          </a:stretch>
        </p:blipFill>
        <p:spPr bwMode="auto">
          <a:xfrm>
            <a:off x="0" y="0"/>
            <a:ext cx="1428728" cy="1005824"/>
          </a:xfrm>
          <a:prstGeom prst="rect">
            <a:avLst/>
          </a:prstGeom>
          <a:noFill/>
        </p:spPr>
      </p:pic>
      <p:pic>
        <p:nvPicPr>
          <p:cNvPr id="6" name="Picture 4"/>
          <p:cNvPicPr>
            <a:picLocks noChangeAspect="1" noChangeArrowheads="1"/>
          </p:cNvPicPr>
          <p:nvPr/>
        </p:nvPicPr>
        <p:blipFill>
          <a:blip r:embed="rId3" cstate="print"/>
          <a:srcRect/>
          <a:stretch>
            <a:fillRect/>
          </a:stretch>
        </p:blipFill>
        <p:spPr bwMode="auto">
          <a:xfrm>
            <a:off x="8305800" y="0"/>
            <a:ext cx="838200" cy="974725"/>
          </a:xfrm>
          <a:prstGeom prst="rect">
            <a:avLst/>
          </a:prstGeom>
          <a:noFill/>
          <a:ln w="9525">
            <a:noFill/>
            <a:miter lim="800000"/>
            <a:headEnd/>
            <a:tailEnd/>
          </a:ln>
          <a:effectLst/>
        </p:spPr>
      </p:pic>
      <p:sp>
        <p:nvSpPr>
          <p:cNvPr id="7" name="Номер слайда 6"/>
          <p:cNvSpPr>
            <a:spLocks noGrp="1"/>
          </p:cNvSpPr>
          <p:nvPr>
            <p:ph type="sldNum" sz="quarter" idx="4294967295"/>
          </p:nvPr>
        </p:nvSpPr>
        <p:spPr>
          <a:xfrm>
            <a:off x="8382000" y="6492240"/>
            <a:ext cx="762000" cy="365760"/>
          </a:xfrm>
        </p:spPr>
        <p:txBody>
          <a:bodyPr/>
          <a:lstStyle/>
          <a:p>
            <a:fld id="{6381258E-E2C2-4416-800F-35722D69D59B}" type="slidenum">
              <a:rPr lang="ru-RU" smtClean="0"/>
              <a:pPr/>
              <a:t>6</a:t>
            </a:fld>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000108"/>
            <a:ext cx="8229600" cy="857256"/>
          </a:xfrm>
        </p:spPr>
        <p:txBody>
          <a:bodyPr>
            <a:normAutofit fontScale="90000"/>
          </a:bodyPr>
          <a:lstStyle/>
          <a:p>
            <a:pPr algn="ctr"/>
            <a:r>
              <a:rPr lang="ru-RU" dirty="0" smtClean="0"/>
              <a:t>Объекты не подлежащие патентованию</a:t>
            </a:r>
            <a:endParaRPr lang="ru-RU" dirty="0"/>
          </a:p>
        </p:txBody>
      </p:sp>
      <p:sp>
        <p:nvSpPr>
          <p:cNvPr id="3" name="Содержимое 2"/>
          <p:cNvSpPr>
            <a:spLocks noGrp="1"/>
          </p:cNvSpPr>
          <p:nvPr>
            <p:ph idx="1"/>
          </p:nvPr>
        </p:nvSpPr>
        <p:spPr>
          <a:xfrm>
            <a:off x="457200" y="2000240"/>
            <a:ext cx="8229600" cy="4574296"/>
          </a:xfrm>
        </p:spPr>
        <p:txBody>
          <a:bodyPr>
            <a:noAutofit/>
          </a:bodyPr>
          <a:lstStyle/>
          <a:p>
            <a:pPr>
              <a:buNone/>
            </a:pPr>
            <a:r>
              <a:rPr lang="ru-RU" sz="1800" dirty="0" smtClean="0"/>
              <a:t>    </a:t>
            </a:r>
            <a:r>
              <a:rPr lang="ru-RU" dirty="0" smtClean="0"/>
              <a:t>Сразу перечислим то, что «запатентовать», в принципе, невозможно. </a:t>
            </a:r>
            <a:br>
              <a:rPr lang="ru-RU" dirty="0" smtClean="0"/>
            </a:br>
            <a:endParaRPr lang="ru-RU" dirty="0" smtClean="0"/>
          </a:p>
          <a:p>
            <a:pPr>
              <a:buNone/>
            </a:pPr>
            <a:r>
              <a:rPr lang="ru-RU" dirty="0" smtClean="0"/>
              <a:t>   Во-первых, нельзя получить патент на открытие, то есть, на обнаруженную закономерность, существующую в материальном мире.</a:t>
            </a:r>
          </a:p>
          <a:p>
            <a:pPr>
              <a:buNone/>
            </a:pPr>
            <a:endParaRPr lang="ru-RU" dirty="0" smtClean="0"/>
          </a:p>
          <a:p>
            <a:pPr>
              <a:buNone/>
            </a:pPr>
            <a:r>
              <a:rPr lang="ru-RU" dirty="0" smtClean="0"/>
              <a:t>   Во-вторых, не патентуются научные теории и математические методы.</a:t>
            </a:r>
          </a:p>
          <a:p>
            <a:pPr marL="452628" indent="-342900">
              <a:buFont typeface="+mj-lt"/>
              <a:buAutoNum type="arabicPeriod"/>
            </a:pPr>
            <a:endParaRPr lang="ru-RU" sz="1800" dirty="0" smtClean="0"/>
          </a:p>
        </p:txBody>
      </p:sp>
      <p:pic>
        <p:nvPicPr>
          <p:cNvPr id="4" name="Picture 2" descr="C:\Users\otd3202\Desktop\index.png"/>
          <p:cNvPicPr>
            <a:picLocks noChangeAspect="1" noChangeArrowheads="1"/>
          </p:cNvPicPr>
          <p:nvPr/>
        </p:nvPicPr>
        <p:blipFill>
          <a:blip r:embed="rId3" cstate="print"/>
          <a:srcRect/>
          <a:stretch>
            <a:fillRect/>
          </a:stretch>
        </p:blipFill>
        <p:spPr bwMode="auto">
          <a:xfrm>
            <a:off x="0" y="0"/>
            <a:ext cx="1428728" cy="1005824"/>
          </a:xfrm>
          <a:prstGeom prst="rect">
            <a:avLst/>
          </a:prstGeom>
          <a:noFill/>
        </p:spPr>
      </p:pic>
      <p:pic>
        <p:nvPicPr>
          <p:cNvPr id="5" name="Picture 4"/>
          <p:cNvPicPr>
            <a:picLocks noChangeAspect="1" noChangeArrowheads="1"/>
          </p:cNvPicPr>
          <p:nvPr/>
        </p:nvPicPr>
        <p:blipFill>
          <a:blip r:embed="rId4" cstate="print"/>
          <a:srcRect/>
          <a:stretch>
            <a:fillRect/>
          </a:stretch>
        </p:blipFill>
        <p:spPr bwMode="auto">
          <a:xfrm>
            <a:off x="8305800" y="0"/>
            <a:ext cx="838200" cy="974725"/>
          </a:xfrm>
          <a:prstGeom prst="rect">
            <a:avLst/>
          </a:prstGeom>
          <a:noFill/>
          <a:ln w="9525">
            <a:noFill/>
            <a:miter lim="800000"/>
            <a:headEnd/>
            <a:tailEnd/>
          </a:ln>
          <a:effectLst/>
        </p:spPr>
      </p:pic>
      <p:sp>
        <p:nvSpPr>
          <p:cNvPr id="10" name="Номер слайда 9"/>
          <p:cNvSpPr>
            <a:spLocks noGrp="1"/>
          </p:cNvSpPr>
          <p:nvPr>
            <p:ph type="sldNum" sz="quarter" idx="4294967295"/>
          </p:nvPr>
        </p:nvSpPr>
        <p:spPr>
          <a:xfrm flipV="1">
            <a:off x="8174736" y="6357958"/>
            <a:ext cx="762000" cy="285752"/>
          </a:xfrm>
        </p:spPr>
        <p:txBody>
          <a:bodyPr/>
          <a:lstStyle/>
          <a:p>
            <a:fld id="{6381258E-E2C2-4416-800F-35722D69D59B}" type="slidenum">
              <a:rPr lang="ru-RU" smtClean="0"/>
              <a:pPr/>
              <a:t>7</a:t>
            </a:fld>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Объекты не подлежащие патентованию</a:t>
            </a:r>
            <a:endParaRPr lang="ru-RU" dirty="0"/>
          </a:p>
        </p:txBody>
      </p:sp>
      <p:sp>
        <p:nvSpPr>
          <p:cNvPr id="3" name="Содержимое 2"/>
          <p:cNvSpPr>
            <a:spLocks noGrp="1"/>
          </p:cNvSpPr>
          <p:nvPr>
            <p:ph idx="1"/>
          </p:nvPr>
        </p:nvSpPr>
        <p:spPr/>
        <p:txBody>
          <a:bodyPr>
            <a:normAutofit/>
          </a:bodyPr>
          <a:lstStyle/>
          <a:p>
            <a:r>
              <a:rPr lang="ru-RU" dirty="0" smtClean="0"/>
              <a:t>В-третьих, вы получите отказ в выдаче патента на решения, касающиеся только внешнего вида изделий и направленные на удовлетворение эстетических потребностей.</a:t>
            </a:r>
            <a:br>
              <a:rPr lang="ru-RU" dirty="0" smtClean="0"/>
            </a:br>
            <a:r>
              <a:rPr lang="ru-RU" dirty="0" smtClean="0"/>
              <a:t/>
            </a:r>
            <a:br>
              <a:rPr lang="ru-RU" dirty="0" smtClean="0"/>
            </a:br>
            <a:r>
              <a:rPr lang="ru-RU" dirty="0" smtClean="0"/>
              <a:t>В-четвертых, вы не сможете получить патент на программу для ЭВМ</a:t>
            </a:r>
            <a:endParaRPr lang="ru-RU" dirty="0"/>
          </a:p>
        </p:txBody>
      </p:sp>
      <p:sp>
        <p:nvSpPr>
          <p:cNvPr id="4" name="Номер слайда 3"/>
          <p:cNvSpPr>
            <a:spLocks noGrp="1"/>
          </p:cNvSpPr>
          <p:nvPr>
            <p:ph type="sldNum" sz="quarter" idx="4294967295"/>
          </p:nvPr>
        </p:nvSpPr>
        <p:spPr>
          <a:xfrm>
            <a:off x="8382000" y="6492240"/>
            <a:ext cx="762000" cy="365760"/>
          </a:xfrm>
        </p:spPr>
        <p:txBody>
          <a:bodyPr/>
          <a:lstStyle/>
          <a:p>
            <a:fld id="{6381258E-E2C2-4416-800F-35722D69D59B}" type="slidenum">
              <a:rPr lang="ru-RU" smtClean="0"/>
              <a:pPr/>
              <a:t>8</a:t>
            </a:fld>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Объекты не подлежащие патентованию</a:t>
            </a:r>
            <a:endParaRPr lang="ru-RU" dirty="0"/>
          </a:p>
        </p:txBody>
      </p:sp>
      <p:sp>
        <p:nvSpPr>
          <p:cNvPr id="3" name="Содержимое 2"/>
          <p:cNvSpPr>
            <a:spLocks noGrp="1"/>
          </p:cNvSpPr>
          <p:nvPr>
            <p:ph idx="1"/>
          </p:nvPr>
        </p:nvSpPr>
        <p:spPr/>
        <p:txBody>
          <a:bodyPr/>
          <a:lstStyle/>
          <a:p>
            <a:pPr>
              <a:buNone/>
            </a:pPr>
            <a:r>
              <a:rPr lang="ru-RU" dirty="0" smtClean="0"/>
              <a:t>   Нельзя запатентовать правила и методы хозяйственной деятельности, к чему так стремятся многие предприниматели. Также вы получите отказ в выдаче патента на правило или метод игры.</a:t>
            </a:r>
            <a:br>
              <a:rPr lang="ru-RU" dirty="0" smtClean="0"/>
            </a:br>
            <a:r>
              <a:rPr lang="ru-RU" dirty="0" smtClean="0"/>
              <a:t>Однако несмотря на это, запатентовать игровой автомат как устройство, дающее некий технический результат, вполне возможно.</a:t>
            </a:r>
            <a:endParaRPr lang="ru-RU" dirty="0"/>
          </a:p>
        </p:txBody>
      </p:sp>
      <p:sp>
        <p:nvSpPr>
          <p:cNvPr id="4" name="Номер слайда 3"/>
          <p:cNvSpPr>
            <a:spLocks noGrp="1"/>
          </p:cNvSpPr>
          <p:nvPr>
            <p:ph type="sldNum" sz="quarter" idx="4294967295"/>
          </p:nvPr>
        </p:nvSpPr>
        <p:spPr>
          <a:xfrm>
            <a:off x="8382000" y="6492240"/>
            <a:ext cx="762000" cy="365760"/>
          </a:xfrm>
        </p:spPr>
        <p:txBody>
          <a:bodyPr/>
          <a:lstStyle/>
          <a:p>
            <a:fld id="{6381258E-E2C2-4416-800F-35722D69D59B}" type="slidenum">
              <a:rPr lang="ru-RU" smtClean="0"/>
              <a:pPr/>
              <a:t>9</a:t>
            </a:fld>
            <a:endParaRPr lang="ru-R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
  <TotalTime>1374</TotalTime>
  <Words>1999</Words>
  <Application>Microsoft Office PowerPoint</Application>
  <PresentationFormat>Экран (4:3)</PresentationFormat>
  <Paragraphs>229</Paragraphs>
  <Slides>54</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Городская</vt:lpstr>
      <vt:lpstr> ПОИСК ПО НОВИЗНЕ</vt:lpstr>
      <vt:lpstr>Мировая новизна</vt:lpstr>
      <vt:lpstr>Локальная новизна</vt:lpstr>
      <vt:lpstr>новизна</vt:lpstr>
      <vt:lpstr>Объекты поиска</vt:lpstr>
      <vt:lpstr>Объекты поиска</vt:lpstr>
      <vt:lpstr>Объекты не подлежащие патентованию</vt:lpstr>
      <vt:lpstr>Объекты не подлежащие патентованию</vt:lpstr>
      <vt:lpstr>Объекты не подлежащие патентованию</vt:lpstr>
      <vt:lpstr>Объекты не подлежащие патентованию</vt:lpstr>
      <vt:lpstr>Объекты подлежащие патентованию</vt:lpstr>
      <vt:lpstr>Объекты подлежащие патентованию</vt:lpstr>
      <vt:lpstr>Объекты подлежащие патентованию</vt:lpstr>
      <vt:lpstr>Объекты подлежащие патентованию</vt:lpstr>
      <vt:lpstr>Объекты подлежащие патентованию</vt:lpstr>
      <vt:lpstr>Объекты подлежащие патентованию</vt:lpstr>
      <vt:lpstr>Объекты подлежащие патентованию</vt:lpstr>
      <vt:lpstr>Объекты не подлежащие патентованию</vt:lpstr>
      <vt:lpstr>Банка с ложечкой</vt:lpstr>
      <vt:lpstr>Объекты подлежащие патентованию </vt:lpstr>
      <vt:lpstr>Объекты подлежащие патентованию</vt:lpstr>
      <vt:lpstr>Объекты подлежащие патентованию</vt:lpstr>
      <vt:lpstr>Полезная модель и изобретение</vt:lpstr>
      <vt:lpstr>Полезная модель и изобретение</vt:lpstr>
      <vt:lpstr>Пример поиска на мировую новизну</vt:lpstr>
      <vt:lpstr>Головной убор</vt:lpstr>
      <vt:lpstr>Головной убор</vt:lpstr>
      <vt:lpstr>Головной убор</vt:lpstr>
      <vt:lpstr>Слайд 29</vt:lpstr>
      <vt:lpstr>Головной убор</vt:lpstr>
      <vt:lpstr>Рубрики МПК</vt:lpstr>
      <vt:lpstr>Формирование поискового запроса</vt:lpstr>
      <vt:lpstr>Формирование поискового запроса</vt:lpstr>
      <vt:lpstr>Формирование поискового запроса</vt:lpstr>
      <vt:lpstr>Формирование поискового запроса</vt:lpstr>
      <vt:lpstr>Формирование поискового запроса</vt:lpstr>
      <vt:lpstr>Формирование поискового запроса</vt:lpstr>
      <vt:lpstr>Multifunctional hat </vt:lpstr>
      <vt:lpstr>Слайд 39</vt:lpstr>
      <vt:lpstr>US2106571A United States </vt:lpstr>
      <vt:lpstr>US2106571A </vt:lpstr>
      <vt:lpstr>Анализ полученных результатов</vt:lpstr>
      <vt:lpstr>Анализ полученных результатов</vt:lpstr>
      <vt:lpstr>   Пример поиска на новизну</vt:lpstr>
      <vt:lpstr>Пример поиска на новизну</vt:lpstr>
      <vt:lpstr>Пример поиска на новизну (поисковая база ФИПС)</vt:lpstr>
      <vt:lpstr>Пример поиска на новизну (поисковая база ФИПС)</vt:lpstr>
      <vt:lpstr>      шоколадный шар с игрушкой</vt:lpstr>
      <vt:lpstr>шоколадный шар с игрушкой</vt:lpstr>
      <vt:lpstr>Правовые аспекты при проверке на новизну </vt:lpstr>
      <vt:lpstr>Правовые аспекты при проверке на новизну </vt:lpstr>
      <vt:lpstr>Правовые аспекты при проверке на новизну </vt:lpstr>
      <vt:lpstr>Правовые аспекты при проверке на новизну </vt:lpstr>
      <vt:lpstr>Слайд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otd3202</dc:creator>
  <cp:lastModifiedBy>otd3202</cp:lastModifiedBy>
  <cp:revision>183</cp:revision>
  <dcterms:created xsi:type="dcterms:W3CDTF">2019-03-13T08:06:17Z</dcterms:created>
  <dcterms:modified xsi:type="dcterms:W3CDTF">2019-03-18T13:24:52Z</dcterms:modified>
</cp:coreProperties>
</file>